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72" r:id="rId2"/>
    <p:sldId id="257" r:id="rId3"/>
    <p:sldId id="274" r:id="rId4"/>
    <p:sldId id="275" r:id="rId5"/>
    <p:sldId id="258" r:id="rId6"/>
    <p:sldId id="259" r:id="rId7"/>
    <p:sldId id="273"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3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5/24/2023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93057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5/24/2023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542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5/24/2023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959436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5/24/2023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564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5/24/2023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00793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5/24/2023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87241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5/24/2023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671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5/24/2023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2961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5/24/2023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584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5/24/2023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1933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5/24/2023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49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5/24/2023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1636932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 rectangle&#10;&#10;Description automatically generated">
            <a:extLst>
              <a:ext uri="{FF2B5EF4-FFF2-40B4-BE49-F238E27FC236}">
                <a16:creationId xmlns:a16="http://schemas.microsoft.com/office/drawing/2014/main" id="{9F8125B4-5E1C-4278-AC17-0ECEDFB7E574}"/>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2" name="TextBox 1">
            <a:extLst>
              <a:ext uri="{FF2B5EF4-FFF2-40B4-BE49-F238E27FC236}">
                <a16:creationId xmlns:a16="http://schemas.microsoft.com/office/drawing/2014/main" id="{78AEDC5B-508B-4B78-A0DE-06F3C01686A6}"/>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8" name="TextBox 7">
            <a:extLst>
              <a:ext uri="{FF2B5EF4-FFF2-40B4-BE49-F238E27FC236}">
                <a16:creationId xmlns:a16="http://schemas.microsoft.com/office/drawing/2014/main" id="{0B37CE0E-EFBF-4202-B3B5-5E0F248CD0A3}"/>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sp>
        <p:nvSpPr>
          <p:cNvPr id="15" name="TextBox 14">
            <a:extLst>
              <a:ext uri="{FF2B5EF4-FFF2-40B4-BE49-F238E27FC236}">
                <a16:creationId xmlns:a16="http://schemas.microsoft.com/office/drawing/2014/main" id="{53C8A432-0EAD-4069-903A-ADDF5BDB92CC}"/>
              </a:ext>
            </a:extLst>
          </p:cNvPr>
          <p:cNvSpPr txBox="1"/>
          <p:nvPr/>
        </p:nvSpPr>
        <p:spPr>
          <a:xfrm>
            <a:off x="412382" y="1734583"/>
            <a:ext cx="11071659" cy="2308324"/>
          </a:xfrm>
          <a:prstGeom prst="rect">
            <a:avLst/>
          </a:prstGeom>
          <a:noFill/>
        </p:spPr>
        <p:txBody>
          <a:bodyPr wrap="square">
            <a:spAutoFit/>
          </a:bodyPr>
          <a:lstStyle/>
          <a:p>
            <a:r>
              <a:rPr lang="en-US" sz="2400" dirty="0" err="1">
                <a:solidFill>
                  <a:srgbClr val="000000"/>
                </a:solidFill>
                <a:latin typeface="Times New Roman" panose="02020603050405020304" pitchFamily="18" charset="0"/>
                <a:cs typeface="Times New Roman" panose="02020603050405020304" pitchFamily="18" charset="0"/>
              </a:rPr>
              <a:t>Nội</a:t>
            </a:r>
            <a:r>
              <a:rPr lang="en-US" sz="2400" dirty="0">
                <a:solidFill>
                  <a:srgbClr val="000000"/>
                </a:solidFill>
                <a:latin typeface="Times New Roman" panose="02020603050405020304" pitchFamily="18" charset="0"/>
                <a:cs typeface="Times New Roman" panose="02020603050405020304" pitchFamily="18" charset="0"/>
              </a:rPr>
              <a:t> dung </a:t>
            </a:r>
            <a:r>
              <a:rPr lang="en-US" sz="2400" dirty="0" err="1">
                <a:solidFill>
                  <a:srgbClr val="000000"/>
                </a:solidFill>
                <a:latin typeface="Times New Roman" panose="02020603050405020304" pitchFamily="18" charset="0"/>
                <a:cs typeface="Times New Roman" panose="02020603050405020304" pitchFamily="18" charset="0"/>
              </a:rPr>
              <a:t>tìm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hiểu</a:t>
            </a:r>
            <a:r>
              <a:rPr lang="en-US" sz="2400" dirty="0">
                <a:solidFill>
                  <a:srgbClr val="000000"/>
                </a:solidFill>
                <a:latin typeface="Times New Roman" panose="02020603050405020304" pitchFamily="18" charset="0"/>
                <a:cs typeface="Times New Roman" panose="02020603050405020304" pitchFamily="18" charset="0"/>
              </a:rPr>
              <a:t> : </a:t>
            </a:r>
          </a:p>
          <a:p>
            <a:endParaRPr lang="en-US" sz="2400" dirty="0">
              <a:solidFill>
                <a:srgbClr val="000000"/>
              </a:solidFill>
              <a:latin typeface="Times New Roman" panose="02020603050405020304" pitchFamily="18" charset="0"/>
              <a:cs typeface="Times New Roman" panose="02020603050405020304" pitchFamily="18" charset="0"/>
            </a:endParaRPr>
          </a:p>
          <a:p>
            <a:r>
              <a:rPr lang="en-US" sz="2400" i="0" dirty="0">
                <a:solidFill>
                  <a:srgbClr val="000000"/>
                </a:solidFill>
                <a:effectLst/>
                <a:latin typeface="Times New Roman" panose="02020603050405020304" pitchFamily="18" charset="0"/>
                <a:cs typeface="Times New Roman" panose="02020603050405020304" pitchFamily="18" charset="0"/>
              </a:rPr>
              <a:t>-   Encoder </a:t>
            </a:r>
            <a:r>
              <a:rPr lang="en-US" sz="2400" i="0" dirty="0" err="1">
                <a:solidFill>
                  <a:srgbClr val="000000"/>
                </a:solidFill>
                <a:effectLst/>
                <a:latin typeface="Times New Roman" panose="02020603050405020304" pitchFamily="18" charset="0"/>
                <a:cs typeface="Times New Roman" panose="02020603050405020304" pitchFamily="18" charset="0"/>
              </a:rPr>
              <a:t>l</a:t>
            </a:r>
            <a:r>
              <a:rPr lang="en-US" sz="2400" dirty="0" err="1">
                <a:solidFill>
                  <a:srgbClr val="000000"/>
                </a:solidFill>
                <a:latin typeface="Times New Roman" panose="02020603050405020304" pitchFamily="18" charset="0"/>
                <a:cs typeface="Times New Roman" panose="02020603050405020304" pitchFamily="18" charset="0"/>
              </a:rPr>
              <a:t>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gì</a:t>
            </a:r>
            <a:r>
              <a:rPr lang="en-US" sz="2400" dirty="0">
                <a:solidFill>
                  <a:srgbClr val="000000"/>
                </a:solidFill>
                <a:latin typeface="Times New Roman" panose="02020603050405020304" pitchFamily="18" charset="0"/>
                <a:cs typeface="Times New Roman" panose="02020603050405020304" pitchFamily="18" charset="0"/>
              </a:rPr>
              <a:t> ?</a:t>
            </a:r>
          </a:p>
          <a:p>
            <a:pPr marL="342900" indent="-342900">
              <a:buFontTx/>
              <a:buChar char="-"/>
            </a:pPr>
            <a:r>
              <a:rPr lang="en-US" sz="2400" i="0" dirty="0" err="1">
                <a:solidFill>
                  <a:srgbClr val="000000"/>
                </a:solidFill>
                <a:effectLst/>
                <a:latin typeface="Times New Roman" panose="02020603050405020304" pitchFamily="18" charset="0"/>
                <a:cs typeface="Times New Roman" panose="02020603050405020304" pitchFamily="18" charset="0"/>
              </a:rPr>
              <a:t>Các</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thông</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số</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cần</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quan</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tâm</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của</a:t>
            </a:r>
            <a:r>
              <a:rPr lang="en-US" sz="2400" i="0" dirty="0">
                <a:solidFill>
                  <a:srgbClr val="000000"/>
                </a:solidFill>
                <a:effectLst/>
                <a:latin typeface="Times New Roman" panose="02020603050405020304" pitchFamily="18" charset="0"/>
                <a:cs typeface="Times New Roman" panose="02020603050405020304" pitchFamily="18" charset="0"/>
              </a:rPr>
              <a:t> encoder .</a:t>
            </a:r>
          </a:p>
          <a:p>
            <a:pPr marL="342900" indent="-342900">
              <a:buFontTx/>
              <a:buChar char="-"/>
            </a:pPr>
            <a:r>
              <a:rPr lang="en-US" sz="2400" dirty="0" err="1">
                <a:solidFill>
                  <a:srgbClr val="000000"/>
                </a:solidFill>
                <a:latin typeface="Times New Roman" panose="02020603050405020304" pitchFamily="18" charset="0"/>
                <a:cs typeface="Times New Roman" panose="02020603050405020304" pitchFamily="18" charset="0"/>
              </a:rPr>
              <a:t>Sơ</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đồ</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đấu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nối</a:t>
            </a:r>
            <a:r>
              <a:rPr lang="en-US" sz="2400" dirty="0">
                <a:solidFill>
                  <a:srgbClr val="000000"/>
                </a:solidFill>
                <a:latin typeface="Times New Roman" panose="02020603050405020304" pitchFamily="18" charset="0"/>
                <a:cs typeface="Times New Roman" panose="02020603050405020304" pitchFamily="18" charset="0"/>
              </a:rPr>
              <a:t> </a:t>
            </a:r>
          </a:p>
          <a:p>
            <a:pPr marL="342900" indent="-342900">
              <a:buFontTx/>
              <a:buChar char="-"/>
            </a:pPr>
            <a:r>
              <a:rPr lang="en-US" sz="2400" i="0" dirty="0" err="1">
                <a:solidFill>
                  <a:srgbClr val="000000"/>
                </a:solidFill>
                <a:effectLst/>
                <a:latin typeface="Times New Roman" panose="02020603050405020304" pitchFamily="18" charset="0"/>
                <a:cs typeface="Times New Roman" panose="02020603050405020304" pitchFamily="18" charset="0"/>
              </a:rPr>
              <a:t>Cách</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cấu</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hình</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khối</a:t>
            </a:r>
            <a:r>
              <a:rPr lang="en-US" sz="2400" i="0" dirty="0">
                <a:solidFill>
                  <a:srgbClr val="000000"/>
                </a:solidFill>
                <a:effectLst/>
                <a:latin typeface="Times New Roman" panose="02020603050405020304" pitchFamily="18" charset="0"/>
                <a:cs typeface="Times New Roman" panose="02020603050405020304" pitchFamily="18" charset="0"/>
              </a:rPr>
              <a:t> HSC </a:t>
            </a:r>
            <a:r>
              <a:rPr lang="en-US" sz="2400" i="0" dirty="0" err="1">
                <a:solidFill>
                  <a:srgbClr val="000000"/>
                </a:solidFill>
                <a:effectLst/>
                <a:latin typeface="Times New Roman" panose="02020603050405020304" pitchFamily="18" charset="0"/>
                <a:cs typeface="Times New Roman" panose="02020603050405020304" pitchFamily="18" charset="0"/>
              </a:rPr>
              <a:t>để</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đếm</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xung</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tốc</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độ</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cao</a:t>
            </a:r>
            <a:r>
              <a:rPr lang="en-US" sz="2400" i="0" dirty="0">
                <a:solidFill>
                  <a:srgbClr val="000000"/>
                </a:solidFill>
                <a:effectLst/>
                <a:latin typeface="Times New Roman" panose="02020603050405020304" pitchFamily="18" charset="0"/>
                <a:cs typeface="Times New Roman" panose="02020603050405020304" pitchFamily="18" charset="0"/>
              </a:rPr>
              <a:t> .</a:t>
            </a:r>
            <a:endParaRPr lang="vi-VN" sz="2400" i="0" dirty="0">
              <a:solidFill>
                <a:srgbClr val="000000"/>
              </a:solidFill>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BF495BE-B7D9-4239-89B3-CFFA1C640502}"/>
              </a:ext>
            </a:extLst>
          </p:cNvPr>
          <p:cNvPicPr>
            <a:picLocks noChangeAspect="1"/>
          </p:cNvPicPr>
          <p:nvPr/>
        </p:nvPicPr>
        <p:blipFill>
          <a:blip r:embed="rId3"/>
          <a:stretch>
            <a:fillRect/>
          </a:stretch>
        </p:blipFill>
        <p:spPr>
          <a:xfrm>
            <a:off x="-1" y="1"/>
            <a:ext cx="3379305" cy="1227814"/>
          </a:xfrm>
          <a:prstGeom prst="rect">
            <a:avLst/>
          </a:prstGeom>
        </p:spPr>
      </p:pic>
    </p:spTree>
    <p:extLst>
      <p:ext uri="{BB962C8B-B14F-4D97-AF65-F5344CB8AC3E}">
        <p14:creationId xmlns:p14="http://schemas.microsoft.com/office/powerpoint/2010/main" val="551911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1319196" y="2270729"/>
            <a:ext cx="8682472" cy="1200329"/>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1: Chỉnh tốc độ đọc của đầu vào thành micro.</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dirty="0" err="1">
                <a:solidFill>
                  <a:srgbClr val="000000"/>
                </a:solidFill>
                <a:latin typeface="Times New Roman" panose="02020603050405020304" pitchFamily="18" charset="0"/>
                <a:cs typeface="Times New Roman" panose="02020603050405020304" pitchFamily="18" charset="0"/>
              </a:rPr>
              <a:t>Chọn</a:t>
            </a:r>
            <a:r>
              <a:rPr lang="en-US" sz="2400" dirty="0">
                <a:solidFill>
                  <a:srgbClr val="000000"/>
                </a:solidFill>
                <a:latin typeface="Times New Roman" panose="02020603050405020304" pitchFamily="18" charset="0"/>
                <a:cs typeface="Times New Roman" panose="02020603050405020304" pitchFamily="18" charset="0"/>
              </a:rPr>
              <a:t> device configuration = &gt; </a:t>
            </a:r>
            <a:r>
              <a:rPr lang="en-US" sz="2400" dirty="0" err="1">
                <a:solidFill>
                  <a:srgbClr val="000000"/>
                </a:solidFill>
                <a:latin typeface="Times New Roman" panose="02020603050405020304" pitchFamily="18" charset="0"/>
                <a:cs typeface="Times New Roman" panose="02020603050405020304" pitchFamily="18" charset="0"/>
              </a:rPr>
              <a:t>nhấn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đúp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plc =&gt; </a:t>
            </a:r>
            <a:r>
              <a:rPr lang="en-US" sz="2400" dirty="0" err="1">
                <a:solidFill>
                  <a:srgbClr val="000000"/>
                </a:solidFill>
                <a:latin typeface="Times New Roman" panose="02020603050405020304" pitchFamily="18" charset="0"/>
                <a:cs typeface="Times New Roman" panose="02020603050405020304" pitchFamily="18" charset="0"/>
              </a:rPr>
              <a:t>properti</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=&gt; HSC =&gt; General =&gt; Enable </a:t>
            </a:r>
            <a:r>
              <a:rPr lang="en-US" sz="2400" b="0" i="0" dirty="0" err="1">
                <a:solidFill>
                  <a:srgbClr val="000000"/>
                </a:solidFill>
                <a:effectLst/>
                <a:latin typeface="Times New Roman" panose="02020603050405020304" pitchFamily="18" charset="0"/>
                <a:cs typeface="Times New Roman" panose="02020603050405020304" pitchFamily="18" charset="0"/>
              </a:rPr>
              <a:t>hsc</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6F17620-E80D-4F7F-9503-302BE1F7E42C}"/>
              </a:ext>
            </a:extLst>
          </p:cNvPr>
          <p:cNvPicPr>
            <a:picLocks noChangeAspect="1"/>
          </p:cNvPicPr>
          <p:nvPr/>
        </p:nvPicPr>
        <p:blipFill>
          <a:blip r:embed="rId2"/>
          <a:stretch>
            <a:fillRect/>
          </a:stretch>
        </p:blipFill>
        <p:spPr>
          <a:xfrm>
            <a:off x="1651865" y="3564604"/>
            <a:ext cx="9389221" cy="2449362"/>
          </a:xfrm>
          <a:prstGeom prst="rect">
            <a:avLst/>
          </a:prstGeom>
        </p:spPr>
      </p:pic>
      <p:pic>
        <p:nvPicPr>
          <p:cNvPr id="11" name="Picture 10" descr="Shape, rectangle&#10;&#10;Description automatically generated">
            <a:extLst>
              <a:ext uri="{FF2B5EF4-FFF2-40B4-BE49-F238E27FC236}">
                <a16:creationId xmlns:a16="http://schemas.microsoft.com/office/drawing/2014/main" id="{B38F7F3A-EB2D-447D-AC05-017175FBA25B}"/>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5F0C214E-F3EF-411B-B065-C65BF5028CF5}"/>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D7B6A00F-886E-427D-BBC5-0A68C746DA3B}"/>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7B7F6ABF-6105-4F39-9C45-5D380E4380CD}"/>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276702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230763" y="2007394"/>
            <a:ext cx="11629933" cy="1569660"/>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a:t>
            </a:r>
            <a:r>
              <a:rPr lang="en-US" sz="2400" dirty="0">
                <a:solidFill>
                  <a:srgbClr val="000000"/>
                </a:solidFill>
                <a:latin typeface="Times New Roman" panose="02020603050405020304" pitchFamily="18" charset="0"/>
                <a:cs typeface="Times New Roman" panose="02020603050405020304" pitchFamily="18" charset="0"/>
              </a:rPr>
              <a:t>2</a:t>
            </a:r>
            <a:r>
              <a:rPr lang="vi-VN" sz="2400" b="0" i="0" dirty="0">
                <a:solidFill>
                  <a:srgbClr val="000000"/>
                </a:solidFill>
                <a:effectLst/>
                <a:latin typeface="Times New Roman" panose="02020603050405020304" pitchFamily="18" charset="0"/>
                <a:cs typeface="Times New Roman" panose="02020603050405020304" pitchFamily="18" charset="0"/>
              </a:rPr>
              <a:t>: Chỉnh tốc độ đọc của đầu vào thành micro.</a:t>
            </a:r>
            <a:r>
              <a:rPr lang="en-US" sz="2400" b="0" i="0" dirty="0">
                <a:solidFill>
                  <a:srgbClr val="000000"/>
                </a:solidFill>
                <a:effectLst/>
                <a:latin typeface="Times New Roman" panose="02020603050405020304" pitchFamily="18" charset="0"/>
                <a:cs typeface="Times New Roman" panose="02020603050405020304" pitchFamily="18" charset="0"/>
              </a:rPr>
              <a:t> </a:t>
            </a:r>
          </a:p>
          <a:p>
            <a:pPr algn="just"/>
            <a:r>
              <a:rPr lang="en-US" sz="2400" dirty="0" err="1">
                <a:solidFill>
                  <a:srgbClr val="000000"/>
                </a:solidFill>
                <a:latin typeface="Times New Roman" panose="02020603050405020304" pitchFamily="18" charset="0"/>
                <a:cs typeface="Times New Roman" panose="02020603050405020304" pitchFamily="18" charset="0"/>
              </a:rPr>
              <a:t>Chọn</a:t>
            </a:r>
            <a:r>
              <a:rPr lang="en-US" sz="2400" dirty="0">
                <a:solidFill>
                  <a:srgbClr val="000000"/>
                </a:solidFill>
                <a:latin typeface="Times New Roman" panose="02020603050405020304" pitchFamily="18" charset="0"/>
                <a:cs typeface="Times New Roman" panose="02020603050405020304" pitchFamily="18" charset="0"/>
              </a:rPr>
              <a:t> device configuration = &gt; </a:t>
            </a:r>
            <a:r>
              <a:rPr lang="en-US" sz="2400" dirty="0" err="1">
                <a:solidFill>
                  <a:srgbClr val="000000"/>
                </a:solidFill>
                <a:latin typeface="Times New Roman" panose="02020603050405020304" pitchFamily="18" charset="0"/>
                <a:cs typeface="Times New Roman" panose="02020603050405020304" pitchFamily="18" charset="0"/>
              </a:rPr>
              <a:t>nhấn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đúp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plc =&gt; </a:t>
            </a:r>
            <a:r>
              <a:rPr lang="en-US" sz="2400" dirty="0" err="1">
                <a:solidFill>
                  <a:srgbClr val="000000"/>
                </a:solidFill>
                <a:latin typeface="Times New Roman" panose="02020603050405020304" pitchFamily="18" charset="0"/>
                <a:cs typeface="Times New Roman" panose="02020603050405020304" pitchFamily="18" charset="0"/>
              </a:rPr>
              <a:t>properti</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=&gt; DI =&gt; Digital input  =&gt; Chanel 0 =&gt; Input filters =0.1 microsec ( </a:t>
            </a: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từ</a:t>
            </a:r>
            <a:r>
              <a:rPr lang="en-US" sz="2400" b="0" i="0" dirty="0">
                <a:solidFill>
                  <a:srgbClr val="000000"/>
                </a:solidFill>
                <a:effectLst/>
                <a:latin typeface="Times New Roman" panose="02020603050405020304" pitchFamily="18" charset="0"/>
                <a:cs typeface="Times New Roman" panose="02020603050405020304" pitchFamily="18" charset="0"/>
              </a:rPr>
              <a:t> encoder </a:t>
            </a:r>
            <a:r>
              <a:rPr lang="en-US" sz="2400" b="0" i="0" dirty="0" err="1">
                <a:solidFill>
                  <a:srgbClr val="000000"/>
                </a:solidFill>
                <a:effectLst/>
                <a:latin typeface="Times New Roman" panose="02020603050405020304" pitchFamily="18" charset="0"/>
                <a:cs typeface="Times New Roman" panose="02020603050405020304" pitchFamily="18" charset="0"/>
              </a:rPr>
              <a:t>đọc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về</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rất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nhanh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nếu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không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chỉnh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thì</a:t>
            </a:r>
            <a:r>
              <a:rPr lang="en-US" sz="2400" b="0" i="0" dirty="0">
                <a:solidFill>
                  <a:srgbClr val="000000"/>
                </a:solidFill>
                <a:effectLst/>
                <a:latin typeface="Times New Roman" panose="02020603050405020304" pitchFamily="18" charset="0"/>
                <a:cs typeface="Times New Roman" panose="02020603050405020304" pitchFamily="18" charset="0"/>
              </a:rPr>
              <a:t> plc </a:t>
            </a:r>
            <a:r>
              <a:rPr lang="en-US" sz="2400" b="0" i="0" dirty="0" err="1">
                <a:solidFill>
                  <a:srgbClr val="000000"/>
                </a:solidFill>
                <a:effectLst/>
                <a:latin typeface="Times New Roman" panose="02020603050405020304" pitchFamily="18" charset="0"/>
                <a:cs typeface="Times New Roman" panose="02020603050405020304" pitchFamily="18" charset="0"/>
              </a:rPr>
              <a:t>không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đọc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được</a:t>
            </a:r>
            <a:r>
              <a:rPr lang="en-US" sz="2400" b="0" i="0" dirty="0">
                <a:solidFill>
                  <a:srgbClr val="000000"/>
                </a:solidFill>
                <a:effectLst/>
                <a:latin typeface="Times New Roman" panose="02020603050405020304" pitchFamily="18" charset="0"/>
                <a:cs typeface="Times New Roman" panose="02020603050405020304" pitchFamily="18" charset="0"/>
              </a:rPr>
              <a:t> ) </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5918E33-0A32-405D-BBD5-CE43142DF835}"/>
              </a:ext>
            </a:extLst>
          </p:cNvPr>
          <p:cNvPicPr>
            <a:picLocks noChangeAspect="1"/>
          </p:cNvPicPr>
          <p:nvPr/>
        </p:nvPicPr>
        <p:blipFill>
          <a:blip r:embed="rId2"/>
          <a:stretch>
            <a:fillRect/>
          </a:stretch>
        </p:blipFill>
        <p:spPr>
          <a:xfrm>
            <a:off x="3570844" y="3548414"/>
            <a:ext cx="7937665" cy="2872961"/>
          </a:xfrm>
          <a:prstGeom prst="rect">
            <a:avLst/>
          </a:prstGeom>
        </p:spPr>
      </p:pic>
      <p:pic>
        <p:nvPicPr>
          <p:cNvPr id="11" name="Picture 10" descr="Shape, rectangle&#10;&#10;Description automatically generated">
            <a:extLst>
              <a:ext uri="{FF2B5EF4-FFF2-40B4-BE49-F238E27FC236}">
                <a16:creationId xmlns:a16="http://schemas.microsoft.com/office/drawing/2014/main" id="{525686EB-533B-4CE6-9D7C-BE171A163B13}"/>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DE730FB5-4D7E-4573-A083-29D3AB487428}"/>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4A32B24F-90BE-40DF-97A7-CEFF6C0C32D3}"/>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0A572203-D148-4170-8660-03D49A8F5663}"/>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22271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402072" y="2363688"/>
            <a:ext cx="11559019" cy="1200329"/>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3: Cấu hình bộ đếm theo tần số là một giây.</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dirty="0" err="1">
                <a:solidFill>
                  <a:srgbClr val="000000"/>
                </a:solidFill>
                <a:latin typeface="Times New Roman" panose="02020603050405020304" pitchFamily="18" charset="0"/>
                <a:cs typeface="Times New Roman" panose="02020603050405020304" pitchFamily="18" charset="0"/>
              </a:rPr>
              <a:t>Chọn</a:t>
            </a:r>
            <a:r>
              <a:rPr lang="en-US" sz="2400" dirty="0">
                <a:solidFill>
                  <a:srgbClr val="000000"/>
                </a:solidFill>
                <a:latin typeface="Times New Roman" panose="02020603050405020304" pitchFamily="18" charset="0"/>
                <a:cs typeface="Times New Roman" panose="02020603050405020304" pitchFamily="18" charset="0"/>
              </a:rPr>
              <a:t> device configuration = &gt; </a:t>
            </a:r>
            <a:r>
              <a:rPr lang="en-US" sz="2400" dirty="0" err="1">
                <a:solidFill>
                  <a:srgbClr val="000000"/>
                </a:solidFill>
                <a:latin typeface="Times New Roman" panose="02020603050405020304" pitchFamily="18" charset="0"/>
                <a:cs typeface="Times New Roman" panose="02020603050405020304" pitchFamily="18" charset="0"/>
              </a:rPr>
              <a:t>nhấn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đúp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plc =&gt; </a:t>
            </a:r>
            <a:r>
              <a:rPr lang="en-US" sz="2400" dirty="0" err="1">
                <a:solidFill>
                  <a:srgbClr val="000000"/>
                </a:solidFill>
                <a:latin typeface="Times New Roman" panose="02020603050405020304" pitchFamily="18" charset="0"/>
                <a:cs typeface="Times New Roman" panose="02020603050405020304" pitchFamily="18" charset="0"/>
              </a:rPr>
              <a:t>properti</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=&gt; HSC =&gt; Function =&gt; Type of counting , Operating phase</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AF1E099-618E-4044-BD27-DEDB800EA73B}"/>
              </a:ext>
            </a:extLst>
          </p:cNvPr>
          <p:cNvPicPr>
            <a:picLocks noChangeAspect="1"/>
          </p:cNvPicPr>
          <p:nvPr/>
        </p:nvPicPr>
        <p:blipFill>
          <a:blip r:embed="rId2"/>
          <a:stretch>
            <a:fillRect/>
          </a:stretch>
        </p:blipFill>
        <p:spPr>
          <a:xfrm>
            <a:off x="584469" y="3811900"/>
            <a:ext cx="11194224" cy="2312078"/>
          </a:xfrm>
          <a:prstGeom prst="rect">
            <a:avLst/>
          </a:prstGeom>
        </p:spPr>
      </p:pic>
      <p:pic>
        <p:nvPicPr>
          <p:cNvPr id="11" name="Picture 10" descr="Shape, rectangle&#10;&#10;Description automatically generated">
            <a:extLst>
              <a:ext uri="{FF2B5EF4-FFF2-40B4-BE49-F238E27FC236}">
                <a16:creationId xmlns:a16="http://schemas.microsoft.com/office/drawing/2014/main" id="{5A121570-731D-4D0E-8C79-D4C242679DE1}"/>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EE520D34-E2AB-44C1-ACC9-3645717FEB6A}"/>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82942E5C-1BD1-4895-8AD6-40BEB25B2867}"/>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9B506326-A286-4CC3-95B8-4DE1D088FB86}"/>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926839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481585" y="2129304"/>
            <a:ext cx="11559019" cy="1938992"/>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4: </a:t>
            </a:r>
            <a:r>
              <a:rPr lang="en-US" sz="2400" b="0" i="0" dirty="0" err="1">
                <a:solidFill>
                  <a:srgbClr val="000000"/>
                </a:solidFill>
                <a:effectLst/>
                <a:latin typeface="Times New Roman" panose="02020603050405020304" pitchFamily="18" charset="0"/>
                <a:cs typeface="Times New Roman" panose="02020603050405020304" pitchFamily="18" charset="0"/>
              </a:rPr>
              <a:t>Cấu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hình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I0.0 </a:t>
            </a:r>
            <a:r>
              <a:rPr lang="en-US" sz="2400" b="0" i="0" dirty="0" err="1">
                <a:solidFill>
                  <a:srgbClr val="000000"/>
                </a:solidFill>
                <a:effectLst/>
                <a:latin typeface="Times New Roman" panose="02020603050405020304" pitchFamily="18" charset="0"/>
                <a:cs typeface="Times New Roman" panose="02020603050405020304" pitchFamily="18" charset="0"/>
              </a:rPr>
              <a:t>nhận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từ</a:t>
            </a:r>
            <a:r>
              <a:rPr lang="en-US" sz="2400" b="0" i="0" dirty="0">
                <a:solidFill>
                  <a:srgbClr val="000000"/>
                </a:solidFill>
                <a:effectLst/>
                <a:latin typeface="Times New Roman" panose="02020603050405020304" pitchFamily="18" charset="0"/>
                <a:cs typeface="Times New Roman" panose="02020603050405020304" pitchFamily="18" charset="0"/>
              </a:rPr>
              <a:t> Encoder</a:t>
            </a:r>
            <a:r>
              <a:rPr lang="vi-VN"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Xác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định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địa</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chỉ</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dữ</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liệu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đọc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về</a:t>
            </a:r>
            <a:r>
              <a:rPr lang="en-US" sz="2400" b="0" i="0" dirty="0">
                <a:solidFill>
                  <a:srgbClr val="000000"/>
                </a:solidFill>
                <a:effectLst/>
                <a:latin typeface="Times New Roman" panose="02020603050405020304" pitchFamily="18" charset="0"/>
                <a:cs typeface="Times New Roman" panose="02020603050405020304" pitchFamily="18" charset="0"/>
              </a:rPr>
              <a:t> ID1000</a:t>
            </a:r>
            <a:endParaRPr lang="vi-VN"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dirty="0">
                <a:solidFill>
                  <a:srgbClr val="000000"/>
                </a:solidFill>
                <a:latin typeface="Times New Roman" panose="02020603050405020304" pitchFamily="18" charset="0"/>
                <a:cs typeface="Times New Roman" panose="02020603050405020304" pitchFamily="18" charset="0"/>
              </a:rPr>
              <a:t> + </a:t>
            </a:r>
            <a:r>
              <a:rPr lang="en-US" sz="2400" dirty="0" err="1">
                <a:solidFill>
                  <a:srgbClr val="000000"/>
                </a:solidFill>
                <a:latin typeface="Times New Roman" panose="02020603050405020304" pitchFamily="18" charset="0"/>
                <a:cs typeface="Times New Roman" panose="02020603050405020304" pitchFamily="18" charset="0"/>
              </a:rPr>
              <a:t>Chọn</a:t>
            </a:r>
            <a:r>
              <a:rPr lang="en-US" sz="2400" dirty="0">
                <a:solidFill>
                  <a:srgbClr val="000000"/>
                </a:solidFill>
                <a:latin typeface="Times New Roman" panose="02020603050405020304" pitchFamily="18" charset="0"/>
                <a:cs typeface="Times New Roman" panose="02020603050405020304" pitchFamily="18" charset="0"/>
              </a:rPr>
              <a:t> device configuration = &gt; </a:t>
            </a:r>
            <a:r>
              <a:rPr lang="en-US" sz="2400" dirty="0" err="1">
                <a:solidFill>
                  <a:srgbClr val="000000"/>
                </a:solidFill>
                <a:latin typeface="Times New Roman" panose="02020603050405020304" pitchFamily="18" charset="0"/>
                <a:cs typeface="Times New Roman" panose="02020603050405020304" pitchFamily="18" charset="0"/>
              </a:rPr>
              <a:t>nhấn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đúp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plc =&gt; </a:t>
            </a:r>
            <a:r>
              <a:rPr lang="en-US" sz="2400" dirty="0" err="1">
                <a:solidFill>
                  <a:srgbClr val="000000"/>
                </a:solidFill>
                <a:latin typeface="Times New Roman" panose="02020603050405020304" pitchFamily="18" charset="0"/>
                <a:cs typeface="Times New Roman" panose="02020603050405020304" pitchFamily="18" charset="0"/>
              </a:rPr>
              <a:t>properti</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=&gt; HSC =&gt; </a:t>
            </a:r>
            <a:r>
              <a:rPr lang="en-US" sz="2400" dirty="0">
                <a:solidFill>
                  <a:srgbClr val="000000"/>
                </a:solidFill>
                <a:latin typeface="Times New Roman" panose="02020603050405020304" pitchFamily="18" charset="0"/>
                <a:cs typeface="Times New Roman" panose="02020603050405020304" pitchFamily="18" charset="0"/>
              </a:rPr>
              <a:t>HSC1</a:t>
            </a:r>
            <a:r>
              <a:rPr lang="en-US" sz="2400" b="0" i="0" dirty="0">
                <a:solidFill>
                  <a:srgbClr val="000000"/>
                </a:solidFill>
                <a:effectLst/>
                <a:latin typeface="Times New Roman" panose="02020603050405020304" pitchFamily="18" charset="0"/>
                <a:cs typeface="Times New Roman" panose="02020603050405020304" pitchFamily="18" charset="0"/>
              </a:rPr>
              <a:t> =&gt; Hardware input =&gt;I0.0 </a:t>
            </a:r>
          </a:p>
          <a:p>
            <a:pPr algn="just"/>
            <a:r>
              <a:rPr lang="en-US" sz="2400" dirty="0">
                <a:solidFill>
                  <a:srgbClr val="000000"/>
                </a:solidFill>
                <a:latin typeface="Times New Roman" panose="02020603050405020304" pitchFamily="18" charset="0"/>
                <a:cs typeface="Times New Roman" panose="02020603050405020304" pitchFamily="18" charset="0"/>
              </a:rPr>
              <a:t> +  </a:t>
            </a:r>
            <a:r>
              <a:rPr lang="en-US" sz="2400" dirty="0" err="1">
                <a:solidFill>
                  <a:srgbClr val="000000"/>
                </a:solidFill>
                <a:latin typeface="Times New Roman" panose="02020603050405020304" pitchFamily="18" charset="0"/>
                <a:cs typeface="Times New Roman" panose="02020603050405020304" pitchFamily="18" charset="0"/>
              </a:rPr>
              <a:t>Chọn</a:t>
            </a:r>
            <a:r>
              <a:rPr lang="en-US" sz="2400" dirty="0">
                <a:solidFill>
                  <a:srgbClr val="000000"/>
                </a:solidFill>
                <a:latin typeface="Times New Roman" panose="02020603050405020304" pitchFamily="18" charset="0"/>
                <a:cs typeface="Times New Roman" panose="02020603050405020304" pitchFamily="18" charset="0"/>
              </a:rPr>
              <a:t> device configuration = &gt; </a:t>
            </a:r>
            <a:r>
              <a:rPr lang="en-US" sz="2400" dirty="0" err="1">
                <a:solidFill>
                  <a:srgbClr val="000000"/>
                </a:solidFill>
                <a:latin typeface="Times New Roman" panose="02020603050405020304" pitchFamily="18" charset="0"/>
                <a:cs typeface="Times New Roman" panose="02020603050405020304" pitchFamily="18" charset="0"/>
              </a:rPr>
              <a:t>nhấn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đúp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plc =&gt; </a:t>
            </a:r>
            <a:r>
              <a:rPr lang="en-US" sz="2400" dirty="0" err="1">
                <a:solidFill>
                  <a:srgbClr val="000000"/>
                </a:solidFill>
                <a:latin typeface="Times New Roman" panose="02020603050405020304" pitchFamily="18" charset="0"/>
                <a:cs typeface="Times New Roman" panose="02020603050405020304" pitchFamily="18" charset="0"/>
              </a:rPr>
              <a:t>properti</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=&gt; HSC =&gt; </a:t>
            </a:r>
            <a:r>
              <a:rPr lang="en-US" sz="2400" dirty="0">
                <a:solidFill>
                  <a:srgbClr val="000000"/>
                </a:solidFill>
                <a:latin typeface="Times New Roman" panose="02020603050405020304" pitchFamily="18" charset="0"/>
                <a:cs typeface="Times New Roman" panose="02020603050405020304" pitchFamily="18" charset="0"/>
              </a:rPr>
              <a:t>HSC1 =&gt; I/O Addresses </a:t>
            </a:r>
            <a:r>
              <a:rPr lang="en-US" sz="2400" b="0" i="0" dirty="0">
                <a:solidFill>
                  <a:srgbClr val="000000"/>
                </a:solidFill>
                <a:effectLst/>
                <a:latin typeface="Times New Roman" panose="02020603050405020304" pitchFamily="18" charset="0"/>
                <a:cs typeface="Times New Roman" panose="02020603050405020304" pitchFamily="18" charset="0"/>
              </a:rPr>
              <a:t> </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85492C1-12C4-465E-BE56-F578F86E3D9B}"/>
              </a:ext>
            </a:extLst>
          </p:cNvPr>
          <p:cNvPicPr>
            <a:picLocks noChangeAspect="1"/>
          </p:cNvPicPr>
          <p:nvPr/>
        </p:nvPicPr>
        <p:blipFill>
          <a:blip r:embed="rId2"/>
          <a:stretch>
            <a:fillRect/>
          </a:stretch>
        </p:blipFill>
        <p:spPr>
          <a:xfrm>
            <a:off x="2248895" y="3737113"/>
            <a:ext cx="9791709" cy="2875632"/>
          </a:xfrm>
          <a:prstGeom prst="rect">
            <a:avLst/>
          </a:prstGeom>
        </p:spPr>
      </p:pic>
      <p:pic>
        <p:nvPicPr>
          <p:cNvPr id="11" name="Picture 10" descr="Shape, rectangle&#10;&#10;Description automatically generated">
            <a:extLst>
              <a:ext uri="{FF2B5EF4-FFF2-40B4-BE49-F238E27FC236}">
                <a16:creationId xmlns:a16="http://schemas.microsoft.com/office/drawing/2014/main" id="{B3CA59B2-2A4E-48FD-8A06-A59C81254DF4}"/>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C7EE5ABB-060E-4335-90DD-F18E7E13FF88}"/>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D2E9C036-554B-407C-854A-B78026E79483}"/>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D2EEF62A-1C97-44EF-BE3E-E237B06F48B8}"/>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43227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402072" y="2363688"/>
            <a:ext cx="11559019" cy="646331"/>
          </a:xfrm>
          <a:prstGeom prst="rect">
            <a:avLst/>
          </a:prstGeom>
          <a:noFill/>
        </p:spPr>
        <p:txBody>
          <a:bodyPr wrap="square">
            <a:spAutoFit/>
          </a:bodyPr>
          <a:lstStyle/>
          <a:p>
            <a:pPr marL="285750" indent="-285750" algn="just">
              <a:buFontTx/>
              <a:buChar char="-"/>
            </a:pPr>
            <a:r>
              <a:rPr lang="vi-VN" b="0" i="0" dirty="0">
                <a:solidFill>
                  <a:srgbClr val="000000"/>
                </a:solidFill>
                <a:effectLst/>
                <a:latin typeface="Times New Roman" panose="02020603050405020304" pitchFamily="18" charset="0"/>
                <a:cs typeface="Times New Roman" panose="02020603050405020304" pitchFamily="18" charset="0"/>
              </a:rPr>
              <a:t>Bước 5: Kéo khối hàm HSC ra OB main.</a:t>
            </a:r>
            <a:r>
              <a:rPr lang="en-US" b="0" i="0" dirty="0">
                <a:solidFill>
                  <a:srgbClr val="000000"/>
                </a:solidFill>
                <a:effectLst/>
                <a:latin typeface="Times New Roman" panose="02020603050405020304" pitchFamily="18" charset="0"/>
                <a:cs typeface="Times New Roman" panose="02020603050405020304" pitchFamily="18" charset="0"/>
              </a:rPr>
              <a:t> </a:t>
            </a:r>
          </a:p>
          <a:p>
            <a:pPr algn="just"/>
            <a:r>
              <a:rPr lang="en-US" dirty="0" err="1">
                <a:solidFill>
                  <a:srgbClr val="000000"/>
                </a:solidFill>
                <a:latin typeface="Times New Roman" panose="02020603050405020304" pitchFamily="18" charset="0"/>
                <a:cs typeface="Times New Roman" panose="02020603050405020304" pitchFamily="18" charset="0"/>
              </a:rPr>
              <a:t>Chọn</a:t>
            </a:r>
            <a:r>
              <a:rPr lang="en-US" dirty="0">
                <a:solidFill>
                  <a:srgbClr val="000000"/>
                </a:solidFill>
                <a:latin typeface="Times New Roman" panose="02020603050405020304" pitchFamily="18" charset="0"/>
                <a:cs typeface="Times New Roman" panose="02020603050405020304" pitchFamily="18" charset="0"/>
              </a:rPr>
              <a:t> Technology =&gt; Counting =&gt; Other =&gt;HSC</a:t>
            </a:r>
            <a:endParaRPr lang="vi-VN"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DEE0C93-86B2-446F-AC07-09B9A3EDCC64}"/>
              </a:ext>
            </a:extLst>
          </p:cNvPr>
          <p:cNvPicPr>
            <a:picLocks noChangeAspect="1"/>
          </p:cNvPicPr>
          <p:nvPr/>
        </p:nvPicPr>
        <p:blipFill>
          <a:blip r:embed="rId2"/>
          <a:stretch>
            <a:fillRect/>
          </a:stretch>
        </p:blipFill>
        <p:spPr>
          <a:xfrm>
            <a:off x="6181581" y="2057400"/>
            <a:ext cx="4739042" cy="4791614"/>
          </a:xfrm>
          <a:prstGeom prst="rect">
            <a:avLst/>
          </a:prstGeom>
        </p:spPr>
      </p:pic>
      <p:sp>
        <p:nvSpPr>
          <p:cNvPr id="11" name="TextBox 10">
            <a:extLst>
              <a:ext uri="{FF2B5EF4-FFF2-40B4-BE49-F238E27FC236}">
                <a16:creationId xmlns:a16="http://schemas.microsoft.com/office/drawing/2014/main" id="{C90DF834-5942-44C4-934F-87E4E9F034CC}"/>
              </a:ext>
            </a:extLst>
          </p:cNvPr>
          <p:cNvSpPr txBox="1"/>
          <p:nvPr/>
        </p:nvSpPr>
        <p:spPr>
          <a:xfrm>
            <a:off x="115456" y="3247817"/>
            <a:ext cx="5084257" cy="3139321"/>
          </a:xfrm>
          <a:prstGeom prst="rect">
            <a:avLst/>
          </a:prstGeom>
          <a:noFill/>
        </p:spPr>
        <p:txBody>
          <a:bodyPr wrap="square">
            <a:spAutoFit/>
          </a:bodyPr>
          <a:lstStyle/>
          <a:p>
            <a:pPr algn="just"/>
            <a:r>
              <a:rPr lang="en-US" dirty="0" err="1">
                <a:solidFill>
                  <a:srgbClr val="000000"/>
                </a:solidFill>
                <a:latin typeface="Times New Roman" panose="02020603050405020304" pitchFamily="18" charset="0"/>
                <a:cs typeface="Times New Roman" panose="02020603050405020304" pitchFamily="18" charset="0"/>
              </a:rPr>
              <a:t>Giải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thích</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sơ</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đồ</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chân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khối</a:t>
            </a:r>
            <a:r>
              <a:rPr lang="en-US" dirty="0">
                <a:solidFill>
                  <a:srgbClr val="000000"/>
                </a:solidFill>
                <a:latin typeface="Times New Roman" panose="02020603050405020304" pitchFamily="18" charset="0"/>
                <a:cs typeface="Times New Roman" panose="02020603050405020304" pitchFamily="18" charset="0"/>
              </a:rPr>
              <a:t> HSC </a:t>
            </a:r>
          </a:p>
          <a:p>
            <a:pPr marL="285750" indent="-285750" algn="just">
              <a:buFontTx/>
              <a:buChar char="-"/>
            </a:pPr>
            <a:r>
              <a:rPr lang="en-US" b="0" i="0" dirty="0">
                <a:solidFill>
                  <a:srgbClr val="000000"/>
                </a:solidFill>
                <a:effectLst/>
                <a:latin typeface="Times New Roman" panose="02020603050405020304" pitchFamily="18" charset="0"/>
                <a:cs typeface="Times New Roman" panose="02020603050405020304" pitchFamily="18" charset="0"/>
              </a:rPr>
              <a:t>HSC : </a:t>
            </a:r>
            <a:r>
              <a:rPr lang="en-US" b="0" i="0" dirty="0" err="1">
                <a:solidFill>
                  <a:srgbClr val="000000"/>
                </a:solidFill>
                <a:effectLst/>
                <a:latin typeface="Times New Roman" panose="02020603050405020304" pitchFamily="18" charset="0"/>
                <a:cs typeface="Times New Roman" panose="02020603050405020304" pitchFamily="18" charset="0"/>
              </a:rPr>
              <a:t>ch</a:t>
            </a:r>
            <a:r>
              <a:rPr lang="en-US" dirty="0" err="1">
                <a:solidFill>
                  <a:srgbClr val="000000"/>
                </a:solidFill>
                <a:latin typeface="Times New Roman" panose="02020603050405020304" pitchFamily="18" charset="0"/>
                <a:cs typeface="Times New Roman" panose="02020603050405020304" pitchFamily="18" charset="0"/>
              </a:rPr>
              <a:t>ân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tương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ứng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trong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phần</a:t>
            </a:r>
            <a:r>
              <a:rPr lang="en-US" dirty="0">
                <a:solidFill>
                  <a:srgbClr val="000000"/>
                </a:solidFill>
                <a:latin typeface="Times New Roman" panose="02020603050405020304" pitchFamily="18" charset="0"/>
                <a:cs typeface="Times New Roman" panose="02020603050405020304" pitchFamily="18" charset="0"/>
              </a:rPr>
              <a:t> Hardware </a:t>
            </a:r>
            <a:r>
              <a:rPr lang="en-US" dirty="0" err="1">
                <a:solidFill>
                  <a:srgbClr val="000000"/>
                </a:solidFill>
                <a:latin typeface="Times New Roman" panose="02020603050405020304" pitchFamily="18" charset="0"/>
                <a:cs typeface="Times New Roman" panose="02020603050405020304" pitchFamily="18" charset="0"/>
              </a:rPr>
              <a:t>Identifi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cấu</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hình</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sẵn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trong</a:t>
            </a:r>
            <a:r>
              <a:rPr lang="en-US" dirty="0">
                <a:solidFill>
                  <a:srgbClr val="000000"/>
                </a:solidFill>
                <a:latin typeface="Times New Roman" panose="02020603050405020304" pitchFamily="18" charset="0"/>
                <a:cs typeface="Times New Roman" panose="02020603050405020304" pitchFamily="18" charset="0"/>
              </a:rPr>
              <a:t> Tia (</a:t>
            </a:r>
            <a:r>
              <a:rPr lang="en-US" dirty="0" err="1">
                <a:solidFill>
                  <a:srgbClr val="000000"/>
                </a:solidFill>
                <a:latin typeface="Times New Roman" panose="02020603050405020304" pitchFamily="18" charset="0"/>
                <a:cs typeface="Times New Roman" panose="02020603050405020304" pitchFamily="18" charset="0"/>
              </a:rPr>
              <a:t>mặc</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định</a:t>
            </a:r>
            <a:r>
              <a:rPr lang="en-US" dirty="0">
                <a:solidFill>
                  <a:srgbClr val="000000"/>
                </a:solidFill>
                <a:latin typeface="Times New Roman" panose="02020603050405020304" pitchFamily="18" charset="0"/>
                <a:cs typeface="Times New Roman" panose="02020603050405020304" pitchFamily="18" charset="0"/>
              </a:rPr>
              <a:t> hsc1=259 )</a:t>
            </a:r>
          </a:p>
          <a:p>
            <a:pPr marL="285750" indent="-285750" algn="just">
              <a:buFontTx/>
              <a:buChar char="-"/>
            </a:pPr>
            <a:r>
              <a:rPr lang="en-US" dirty="0">
                <a:solidFill>
                  <a:srgbClr val="000000"/>
                </a:solidFill>
                <a:latin typeface="Times New Roman" panose="02020603050405020304" pitchFamily="18" charset="0"/>
                <a:cs typeface="Times New Roman" panose="02020603050405020304" pitchFamily="18" charset="0"/>
              </a:rPr>
              <a:t>DIR </a:t>
            </a:r>
            <a:r>
              <a:rPr lang="en-US" dirty="0" err="1">
                <a:solidFill>
                  <a:srgbClr val="000000"/>
                </a:solidFill>
                <a:latin typeface="Times New Roman" panose="02020603050405020304" pitchFamily="18" charset="0"/>
                <a:cs typeface="Times New Roman" panose="02020603050405020304" pitchFamily="18" charset="0"/>
              </a:rPr>
              <a:t>chân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cho</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phép</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chuyển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hướng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khi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nhận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tín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hiệu</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kết</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hợp</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với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chân</a:t>
            </a:r>
            <a:r>
              <a:rPr lang="en-US" dirty="0">
                <a:solidFill>
                  <a:srgbClr val="000000"/>
                </a:solidFill>
                <a:latin typeface="Times New Roman" panose="02020603050405020304" pitchFamily="18" charset="0"/>
                <a:cs typeface="Times New Roman" panose="02020603050405020304" pitchFamily="18" charset="0"/>
              </a:rPr>
              <a:t> NEW DIR </a:t>
            </a:r>
            <a:r>
              <a:rPr lang="en-US" dirty="0" err="1">
                <a:solidFill>
                  <a:srgbClr val="000000"/>
                </a:solidFill>
                <a:latin typeface="Times New Roman" panose="02020603050405020304" pitchFamily="18" charset="0"/>
                <a:cs typeface="Times New Roman" panose="02020603050405020304" pitchFamily="18" charset="0"/>
              </a:rPr>
              <a:t>để</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biết</a:t>
            </a:r>
            <a:r>
              <a:rPr lang="en-US" dirty="0">
                <a:solidFill>
                  <a:srgbClr val="000000"/>
                </a:solidFill>
                <a:latin typeface="Times New Roman" panose="02020603050405020304" pitchFamily="18" charset="0"/>
                <a:cs typeface="Times New Roman" panose="02020603050405020304" pitchFamily="18" charset="0"/>
              </a:rPr>
              <a:t> encoder </a:t>
            </a:r>
            <a:r>
              <a:rPr lang="en-US" dirty="0" err="1">
                <a:solidFill>
                  <a:srgbClr val="000000"/>
                </a:solidFill>
                <a:latin typeface="Times New Roman" panose="02020603050405020304" pitchFamily="18" charset="0"/>
                <a:cs typeface="Times New Roman" panose="02020603050405020304" pitchFamily="18" charset="0"/>
              </a:rPr>
              <a:t>chuyển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hướng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nào</a:t>
            </a:r>
            <a:r>
              <a:rPr lang="en-US" dirty="0">
                <a:solidFill>
                  <a:srgbClr val="000000"/>
                </a:solidFill>
                <a:latin typeface="Times New Roman" panose="02020603050405020304" pitchFamily="18" charset="0"/>
                <a:cs typeface="Times New Roman" panose="02020603050405020304" pitchFamily="18" charset="0"/>
              </a:rPr>
              <a:t> </a:t>
            </a:r>
          </a:p>
          <a:p>
            <a:pPr marL="285750" indent="-285750" algn="just">
              <a:buFontTx/>
              <a:buChar char="-"/>
            </a:pPr>
            <a:r>
              <a:rPr lang="en-US" b="0" i="0" dirty="0">
                <a:solidFill>
                  <a:srgbClr val="000000"/>
                </a:solidFill>
                <a:effectLst/>
                <a:latin typeface="Times New Roman" panose="02020603050405020304" pitchFamily="18" charset="0"/>
                <a:cs typeface="Times New Roman" panose="02020603050405020304" pitchFamily="18" charset="0"/>
              </a:rPr>
              <a:t>CV </a:t>
            </a:r>
            <a:r>
              <a:rPr lang="en-US" b="0" i="0" dirty="0" err="1">
                <a:solidFill>
                  <a:srgbClr val="000000"/>
                </a:solidFill>
                <a:effectLst/>
                <a:latin typeface="Times New Roman" panose="02020603050405020304" pitchFamily="18" charset="0"/>
                <a:cs typeface="Times New Roman" panose="02020603050405020304" pitchFamily="18" charset="0"/>
              </a:rPr>
              <a:t>ch</a:t>
            </a:r>
            <a:r>
              <a:rPr lang="en-US" dirty="0" err="1">
                <a:solidFill>
                  <a:srgbClr val="000000"/>
                </a:solidFill>
                <a:latin typeface="Times New Roman" panose="02020603050405020304" pitchFamily="18" charset="0"/>
                <a:cs typeface="Times New Roman" panose="02020603050405020304" pitchFamily="18" charset="0"/>
              </a:rPr>
              <a:t>ân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cho</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phép</a:t>
            </a:r>
            <a:r>
              <a:rPr lang="en-US" dirty="0">
                <a:solidFill>
                  <a:srgbClr val="000000"/>
                </a:solidFill>
                <a:latin typeface="Times New Roman" panose="02020603050405020304" pitchFamily="18" charset="0"/>
                <a:cs typeface="Times New Roman" panose="02020603050405020304" pitchFamily="18" charset="0"/>
              </a:rPr>
              <a:t> reset </a:t>
            </a:r>
            <a:r>
              <a:rPr lang="en-US" dirty="0" err="1">
                <a:solidFill>
                  <a:srgbClr val="000000"/>
                </a:solidFill>
                <a:latin typeface="Times New Roman" panose="02020603050405020304" pitchFamily="18" charset="0"/>
                <a:cs typeface="Times New Roman" panose="02020603050405020304" pitchFamily="18" charset="0"/>
              </a:rPr>
              <a:t>giá</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trị</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Enconder</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đang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đếm</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để</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bắt</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đầu</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đếm</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tiếp</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kết</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hợp</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chân</a:t>
            </a:r>
            <a:r>
              <a:rPr lang="en-US" dirty="0">
                <a:solidFill>
                  <a:srgbClr val="000000"/>
                </a:solidFill>
                <a:latin typeface="Times New Roman" panose="02020603050405020304" pitchFamily="18" charset="0"/>
                <a:cs typeface="Times New Roman" panose="02020603050405020304" pitchFamily="18" charset="0"/>
              </a:rPr>
              <a:t> NEWCV </a:t>
            </a:r>
            <a:r>
              <a:rPr lang="en-US" dirty="0" err="1">
                <a:solidFill>
                  <a:srgbClr val="000000"/>
                </a:solidFill>
                <a:latin typeface="Times New Roman" panose="02020603050405020304" pitchFamily="18" charset="0"/>
                <a:cs typeface="Times New Roman" panose="02020603050405020304" pitchFamily="18" charset="0"/>
              </a:rPr>
              <a:t>để</a:t>
            </a:r>
            <a:r>
              <a:rPr lang="en-US" dirty="0">
                <a:solidFill>
                  <a:srgbClr val="000000"/>
                </a:solidFill>
                <a:latin typeface="Times New Roman" panose="02020603050405020304" pitchFamily="18" charset="0"/>
                <a:cs typeface="Times New Roman" panose="02020603050405020304" pitchFamily="18" charset="0"/>
              </a:rPr>
              <a:t> move </a:t>
            </a:r>
            <a:r>
              <a:rPr lang="en-US" dirty="0" err="1">
                <a:solidFill>
                  <a:srgbClr val="000000"/>
                </a:solidFill>
                <a:latin typeface="Times New Roman" panose="02020603050405020304" pitchFamily="18" charset="0"/>
                <a:cs typeface="Times New Roman" panose="02020603050405020304" pitchFamily="18" charset="0"/>
              </a:rPr>
              <a:t>giá</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trị</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mới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vào</a:t>
            </a:r>
            <a:r>
              <a:rPr lang="en-US" dirty="0">
                <a:solidFill>
                  <a:srgbClr val="000000"/>
                </a:solidFill>
                <a:latin typeface="Times New Roman" panose="02020603050405020304" pitchFamily="18" charset="0"/>
                <a:cs typeface="Times New Roman" panose="02020603050405020304" pitchFamily="18" charset="0"/>
              </a:rPr>
              <a:t> </a:t>
            </a:r>
          </a:p>
          <a:p>
            <a:pPr marL="285750" indent="-285750" algn="just">
              <a:buFontTx/>
              <a:buChar char="-"/>
            </a:pPr>
            <a:r>
              <a:rPr lang="en-US" b="0" i="0" dirty="0">
                <a:solidFill>
                  <a:srgbClr val="000000"/>
                </a:solidFill>
                <a:effectLst/>
                <a:latin typeface="Times New Roman" panose="02020603050405020304" pitchFamily="18" charset="0"/>
                <a:cs typeface="Times New Roman" panose="02020603050405020304" pitchFamily="18" charset="0"/>
              </a:rPr>
              <a:t>-…</a:t>
            </a:r>
          </a:p>
        </p:txBody>
      </p:sp>
      <p:pic>
        <p:nvPicPr>
          <p:cNvPr id="13" name="Picture 12" descr="Shape, rectangle&#10;&#10;Description automatically generated">
            <a:extLst>
              <a:ext uri="{FF2B5EF4-FFF2-40B4-BE49-F238E27FC236}">
                <a16:creationId xmlns:a16="http://schemas.microsoft.com/office/drawing/2014/main" id="{05FDE6E8-54A4-4456-B5BB-5FAB810F4149}"/>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D8697D1B-0533-422F-B7AB-96992EC8A3AD}"/>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5" name="TextBox 14">
            <a:extLst>
              <a:ext uri="{FF2B5EF4-FFF2-40B4-BE49-F238E27FC236}">
                <a16:creationId xmlns:a16="http://schemas.microsoft.com/office/drawing/2014/main" id="{84D089B9-E3BB-486A-B257-8A32162E4E09}"/>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6" name="Picture 15">
            <a:extLst>
              <a:ext uri="{FF2B5EF4-FFF2-40B4-BE49-F238E27FC236}">
                <a16:creationId xmlns:a16="http://schemas.microsoft.com/office/drawing/2014/main" id="{B9975F04-A385-424D-AFAD-F6FE6B54CFBD}"/>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2434306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402072" y="2363688"/>
            <a:ext cx="11559019" cy="461665"/>
          </a:xfrm>
          <a:prstGeom prst="rect">
            <a:avLst/>
          </a:prstGeom>
          <a:noFill/>
        </p:spPr>
        <p:txBody>
          <a:bodyPr wrap="square">
            <a:spAutoFit/>
          </a:bodyPr>
          <a:lstStyle/>
          <a:p>
            <a:pPr marL="285750" indent="-285750" algn="just">
              <a:buFontTx/>
              <a:buChar char="-"/>
            </a:pPr>
            <a:r>
              <a:rPr lang="en-US" sz="2400" b="0" i="0" dirty="0" err="1">
                <a:solidFill>
                  <a:srgbClr val="000000"/>
                </a:solidFill>
                <a:effectLst/>
                <a:latin typeface="Times New Roman" panose="02020603050405020304" pitchFamily="18" charset="0"/>
                <a:cs typeface="Times New Roman" panose="02020603050405020304" pitchFamily="18" charset="0"/>
              </a:rPr>
              <a:t>Để</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đọc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được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giá</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trị</a:t>
            </a:r>
            <a:r>
              <a:rPr lang="en-US" sz="2400" b="0" i="0" dirty="0">
                <a:solidFill>
                  <a:srgbClr val="000000"/>
                </a:solidFill>
                <a:effectLst/>
                <a:latin typeface="Times New Roman" panose="02020603050405020304" pitchFamily="18" charset="0"/>
                <a:cs typeface="Times New Roman" panose="02020603050405020304" pitchFamily="18" charset="0"/>
              </a:rPr>
              <a:t> ta </a:t>
            </a:r>
            <a:r>
              <a:rPr lang="en-US" sz="2400" b="0" i="0" dirty="0" err="1">
                <a:solidFill>
                  <a:srgbClr val="000000"/>
                </a:solidFill>
                <a:effectLst/>
                <a:latin typeface="Times New Roman" panose="02020603050405020304" pitchFamily="18" charset="0"/>
                <a:cs typeface="Times New Roman" panose="02020603050405020304" pitchFamily="18" charset="0"/>
              </a:rPr>
              <a:t>kết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hợp</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khối</a:t>
            </a:r>
            <a:r>
              <a:rPr lang="en-US" sz="2400" b="0" i="0" dirty="0">
                <a:solidFill>
                  <a:srgbClr val="000000"/>
                </a:solidFill>
                <a:effectLst/>
                <a:latin typeface="Times New Roman" panose="02020603050405020304" pitchFamily="18" charset="0"/>
                <a:cs typeface="Times New Roman" panose="02020603050405020304" pitchFamily="18" charset="0"/>
              </a:rPr>
              <a:t> HSC </a:t>
            </a:r>
            <a:r>
              <a:rPr lang="en-US" sz="2400" b="0" i="0" dirty="0" err="1">
                <a:solidFill>
                  <a:srgbClr val="000000"/>
                </a:solidFill>
                <a:effectLst/>
                <a:latin typeface="Times New Roman" panose="02020603050405020304" pitchFamily="18" charset="0"/>
                <a:cs typeface="Times New Roman" panose="02020603050405020304" pitchFamily="18" charset="0"/>
              </a:rPr>
              <a:t>câu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lệnh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sau</a:t>
            </a:r>
            <a:r>
              <a:rPr lang="en-US" sz="2400" b="0" i="0" dirty="0">
                <a:solidFill>
                  <a:srgbClr val="000000"/>
                </a:solidFill>
                <a:effectLst/>
                <a:latin typeface="Times New Roman" panose="02020603050405020304" pitchFamily="18" charset="0"/>
                <a:cs typeface="Times New Roman" panose="02020603050405020304" pitchFamily="18" charset="0"/>
              </a:rPr>
              <a:t> :</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7400EE3-6B69-4D86-A657-7766D7CD84F8}"/>
              </a:ext>
            </a:extLst>
          </p:cNvPr>
          <p:cNvPicPr>
            <a:picLocks noChangeAspect="1"/>
          </p:cNvPicPr>
          <p:nvPr/>
        </p:nvPicPr>
        <p:blipFill>
          <a:blip r:embed="rId2"/>
          <a:stretch>
            <a:fillRect/>
          </a:stretch>
        </p:blipFill>
        <p:spPr>
          <a:xfrm>
            <a:off x="850180" y="3314661"/>
            <a:ext cx="3952875" cy="1933575"/>
          </a:xfrm>
          <a:prstGeom prst="rect">
            <a:avLst/>
          </a:prstGeom>
        </p:spPr>
      </p:pic>
      <p:sp>
        <p:nvSpPr>
          <p:cNvPr id="13" name="TextBox 12">
            <a:extLst>
              <a:ext uri="{FF2B5EF4-FFF2-40B4-BE49-F238E27FC236}">
                <a16:creationId xmlns:a16="http://schemas.microsoft.com/office/drawing/2014/main" id="{EC855B65-F2F0-4AF7-88D8-9F8CD50DF8E9}"/>
              </a:ext>
            </a:extLst>
          </p:cNvPr>
          <p:cNvSpPr txBox="1"/>
          <p:nvPr/>
        </p:nvSpPr>
        <p:spPr>
          <a:xfrm>
            <a:off x="316490" y="5460545"/>
            <a:ext cx="11559019" cy="830997"/>
          </a:xfrm>
          <a:prstGeom prst="rect">
            <a:avLst/>
          </a:prstGeom>
          <a:noFill/>
        </p:spPr>
        <p:txBody>
          <a:bodyPr wrap="square">
            <a:spAutoFit/>
          </a:bodyPr>
          <a:lstStyle/>
          <a:p>
            <a:pPr algn="just"/>
            <a:r>
              <a:rPr lang="en-US" sz="2400" dirty="0">
                <a:solidFill>
                  <a:srgbClr val="000000"/>
                </a:solidFill>
                <a:latin typeface="Times New Roman" panose="02020603050405020304" pitchFamily="18" charset="0"/>
                <a:cs typeface="Times New Roman" panose="02020603050405020304" pitchFamily="18" charset="0"/>
              </a:rPr>
              <a:t>Ở </a:t>
            </a:r>
            <a:r>
              <a:rPr lang="en-US" sz="2400" dirty="0" err="1">
                <a:solidFill>
                  <a:srgbClr val="000000"/>
                </a:solidFill>
                <a:latin typeface="Times New Roman" panose="02020603050405020304" pitchFamily="18" charset="0"/>
                <a:cs typeface="Times New Roman" panose="02020603050405020304" pitchFamily="18" charset="0"/>
              </a:rPr>
              <a:t>bước</a:t>
            </a:r>
            <a:r>
              <a:rPr lang="en-US" sz="2400" dirty="0">
                <a:solidFill>
                  <a:srgbClr val="000000"/>
                </a:solidFill>
                <a:latin typeface="Times New Roman" panose="02020603050405020304" pitchFamily="18" charset="0"/>
                <a:cs typeface="Times New Roman" panose="02020603050405020304" pitchFamily="18" charset="0"/>
              </a:rPr>
              <a:t> 4 ta </a:t>
            </a:r>
            <a:r>
              <a:rPr lang="en-US" sz="2400" dirty="0" err="1">
                <a:solidFill>
                  <a:srgbClr val="000000"/>
                </a:solidFill>
                <a:latin typeface="Times New Roman" panose="02020603050405020304" pitchFamily="18" charset="0"/>
                <a:cs typeface="Times New Roman" panose="02020603050405020304" pitchFamily="18" charset="0"/>
              </a:rPr>
              <a:t>xác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định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dữ</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liệu</a:t>
            </a:r>
            <a:r>
              <a:rPr lang="en-US" sz="2400" dirty="0">
                <a:solidFill>
                  <a:srgbClr val="000000"/>
                </a:solidFill>
                <a:latin typeface="Times New Roman" panose="02020603050405020304" pitchFamily="18" charset="0"/>
                <a:cs typeface="Times New Roman" panose="02020603050405020304" pitchFamily="18" charset="0"/>
              </a:rPr>
              <a:t> encoder </a:t>
            </a:r>
            <a:r>
              <a:rPr lang="en-US" sz="2400" dirty="0" err="1">
                <a:solidFill>
                  <a:srgbClr val="000000"/>
                </a:solidFill>
                <a:latin typeface="Times New Roman" panose="02020603050405020304" pitchFamily="18" charset="0"/>
                <a:cs typeface="Times New Roman" panose="02020603050405020304" pitchFamily="18" charset="0"/>
              </a:rPr>
              <a:t>ứng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với</a:t>
            </a:r>
            <a:r>
              <a:rPr lang="en-US" sz="2400" dirty="0">
                <a:solidFill>
                  <a:srgbClr val="000000"/>
                </a:solidFill>
                <a:latin typeface="Times New Roman" panose="02020603050405020304" pitchFamily="18" charset="0"/>
                <a:cs typeface="Times New Roman" panose="02020603050405020304" pitchFamily="18" charset="0"/>
              </a:rPr>
              <a:t> HSC1 </a:t>
            </a:r>
            <a:r>
              <a:rPr lang="en-US" sz="2400" dirty="0" err="1">
                <a:solidFill>
                  <a:srgbClr val="000000"/>
                </a:solidFill>
                <a:latin typeface="Times New Roman" panose="02020603050405020304" pitchFamily="18" charset="0"/>
                <a:cs typeface="Times New Roman" panose="02020603050405020304" pitchFamily="18" charset="0"/>
              </a:rPr>
              <a:t>được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lưu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ID1000 (</a:t>
            </a:r>
            <a:r>
              <a:rPr lang="en-US" sz="2400" dirty="0" err="1">
                <a:solidFill>
                  <a:srgbClr val="000000"/>
                </a:solidFill>
                <a:latin typeface="Times New Roman" panose="02020603050405020304" pitchFamily="18" charset="0"/>
                <a:cs typeface="Times New Roman" panose="02020603050405020304" pitchFamily="18" charset="0"/>
              </a:rPr>
              <a:t>hexa</a:t>
            </a:r>
            <a:r>
              <a:rPr lang="en-US" sz="2400" dirty="0">
                <a:solidFill>
                  <a:srgbClr val="000000"/>
                </a:solidFill>
                <a:latin typeface="Times New Roman" panose="02020603050405020304" pitchFamily="18" charset="0"/>
                <a:cs typeface="Times New Roman" panose="02020603050405020304" pitchFamily="18" charset="0"/>
              </a:rPr>
              <a:t>) ta move </a:t>
            </a:r>
            <a:r>
              <a:rPr lang="en-US" sz="2400" dirty="0" err="1">
                <a:solidFill>
                  <a:srgbClr val="000000"/>
                </a:solidFill>
                <a:latin typeface="Times New Roman" panose="02020603050405020304" pitchFamily="18" charset="0"/>
                <a:cs typeface="Times New Roman" panose="02020603050405020304" pitchFamily="18" charset="0"/>
              </a:rPr>
              <a:t>dữ</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liệu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MD12 (INT) </a:t>
            </a:r>
            <a:r>
              <a:rPr lang="en-US" sz="2400" dirty="0" err="1">
                <a:solidFill>
                  <a:srgbClr val="000000"/>
                </a:solidFill>
                <a:latin typeface="Times New Roman" panose="02020603050405020304" pitchFamily="18" charset="0"/>
                <a:cs typeface="Times New Roman" panose="02020603050405020304" pitchFamily="18" charset="0"/>
              </a:rPr>
              <a:t>để</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sử</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dụng</a:t>
            </a:r>
            <a:r>
              <a:rPr lang="en-US" sz="2400" dirty="0">
                <a:solidFill>
                  <a:srgbClr val="000000"/>
                </a:solidFill>
                <a:latin typeface="Times New Roman" panose="02020603050405020304" pitchFamily="18" charset="0"/>
                <a:cs typeface="Times New Roman" panose="02020603050405020304" pitchFamily="18" charset="0"/>
              </a:rPr>
              <a:t> , </a:t>
            </a:r>
            <a:r>
              <a:rPr lang="en-US" sz="2400" dirty="0" err="1">
                <a:solidFill>
                  <a:srgbClr val="000000"/>
                </a:solidFill>
                <a:latin typeface="Times New Roman" panose="02020603050405020304" pitchFamily="18" charset="0"/>
                <a:cs typeface="Times New Roman" panose="02020603050405020304" pitchFamily="18" charset="0"/>
              </a:rPr>
              <a:t>tính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toán</a:t>
            </a:r>
            <a:r>
              <a:rPr lang="en-US" sz="2400" dirty="0">
                <a:solidFill>
                  <a:srgbClr val="000000"/>
                </a:solidFill>
                <a:latin typeface="Times New Roman" panose="02020603050405020304" pitchFamily="18" charset="0"/>
                <a:cs typeface="Times New Roman" panose="02020603050405020304" pitchFamily="18" charset="0"/>
              </a:rPr>
              <a:t> .</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1" name="Picture 10" descr="Shape, rectangle&#10;&#10;Description automatically generated">
            <a:extLst>
              <a:ext uri="{FF2B5EF4-FFF2-40B4-BE49-F238E27FC236}">
                <a16:creationId xmlns:a16="http://schemas.microsoft.com/office/drawing/2014/main" id="{DF8D97D8-3351-4ACD-B19D-E71EECE0CC64}"/>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3BF12D5C-4E5E-41E9-9607-38CB69D92232}"/>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5" name="TextBox 14">
            <a:extLst>
              <a:ext uri="{FF2B5EF4-FFF2-40B4-BE49-F238E27FC236}">
                <a16:creationId xmlns:a16="http://schemas.microsoft.com/office/drawing/2014/main" id="{8F80F6AB-BFF6-46E0-9913-F56B5611641C}"/>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6" name="Picture 15">
            <a:extLst>
              <a:ext uri="{FF2B5EF4-FFF2-40B4-BE49-F238E27FC236}">
                <a16:creationId xmlns:a16="http://schemas.microsoft.com/office/drawing/2014/main" id="{166A0C9B-4527-45CE-8CF1-86A1C1360C58}"/>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2043593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402072" y="2363688"/>
            <a:ext cx="6442073" cy="2400657"/>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6: Tính toán tốc độ.</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en-US"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BÀI 1 : TÍNH SỐ VÒNG QUAY CỦA ENCODER KOYO 1000 XUNG /VÒNG .</a:t>
            </a:r>
          </a:p>
          <a:p>
            <a:pPr algn="just"/>
            <a:endParaRPr lang="en-US"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GIẢI ĐỂ TÍNH SỐ VÒNG QUAY TA LẤY TỔNG SỐ XUNG ENCODER QUAY ĐƯỢC CHIA CHO /1000 </a:t>
            </a:r>
          </a:p>
          <a:p>
            <a:pPr algn="just"/>
            <a:r>
              <a:rPr lang="en-US" dirty="0">
                <a:solidFill>
                  <a:srgbClr val="000000"/>
                </a:solidFill>
                <a:latin typeface="Times New Roman" panose="02020603050405020304" pitchFamily="18" charset="0"/>
                <a:cs typeface="Times New Roman" panose="02020603050405020304" pitchFamily="18" charset="0"/>
              </a:rPr>
              <a:t>RA ĐƯỢC SỐ VÒNG QUAY CỦA ENCODER .</a:t>
            </a:r>
            <a:endParaRPr lang="vi-VN"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227B305-55D8-42F4-B993-951A09EEADD0}"/>
              </a:ext>
            </a:extLst>
          </p:cNvPr>
          <p:cNvPicPr>
            <a:picLocks noChangeAspect="1"/>
          </p:cNvPicPr>
          <p:nvPr/>
        </p:nvPicPr>
        <p:blipFill>
          <a:blip r:embed="rId2"/>
          <a:stretch>
            <a:fillRect/>
          </a:stretch>
        </p:blipFill>
        <p:spPr>
          <a:xfrm>
            <a:off x="7035798" y="2057400"/>
            <a:ext cx="4149437" cy="4792984"/>
          </a:xfrm>
          <a:prstGeom prst="rect">
            <a:avLst/>
          </a:prstGeom>
        </p:spPr>
      </p:pic>
      <p:pic>
        <p:nvPicPr>
          <p:cNvPr id="11" name="Picture 10" descr="Shape, rectangle&#10;&#10;Description automatically generated">
            <a:extLst>
              <a:ext uri="{FF2B5EF4-FFF2-40B4-BE49-F238E27FC236}">
                <a16:creationId xmlns:a16="http://schemas.microsoft.com/office/drawing/2014/main" id="{5B47E4D5-DD2B-4D24-B50C-3C33EA6E0CAC}"/>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E645151E-8F9E-4138-9EF2-D6E9D501ACFC}"/>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D32A075A-FF73-433E-99A5-7BD74E442408}"/>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E7ABBC51-48AE-43A7-B8EB-7AA6721F2716}"/>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437279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402073" y="2363688"/>
            <a:ext cx="3962522" cy="4093428"/>
          </a:xfrm>
          <a:prstGeom prst="rect">
            <a:avLst/>
          </a:prstGeom>
          <a:noFill/>
        </p:spPr>
        <p:txBody>
          <a:bodyPr wrap="square">
            <a:spAutoFit/>
          </a:bodyPr>
          <a:lstStyle/>
          <a:p>
            <a:pPr marL="285750" indent="-285750" algn="just">
              <a:buFontTx/>
              <a:buChar char="-"/>
            </a:pPr>
            <a:r>
              <a:rPr lang="vi-VN" sz="2000" b="0" i="0" dirty="0">
                <a:solidFill>
                  <a:srgbClr val="000000"/>
                </a:solidFill>
                <a:effectLst/>
                <a:latin typeface="Times New Roman" panose="02020603050405020304" pitchFamily="18" charset="0"/>
                <a:cs typeface="Times New Roman" panose="02020603050405020304" pitchFamily="18" charset="0"/>
              </a:rPr>
              <a:t>Bước 6: Tính toán tốc độ.</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en-US" sz="2000" dirty="0">
              <a:solidFill>
                <a:srgbClr val="000000"/>
              </a:solidFill>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BÀI 2 :</a:t>
            </a:r>
            <a:r>
              <a:rPr lang="en-US" sz="2000" b="0" i="0" dirty="0" err="1">
                <a:solidFill>
                  <a:srgbClr val="000000"/>
                </a:solidFill>
                <a:effectLst/>
                <a:latin typeface="Times New Roman" panose="02020603050405020304" pitchFamily="18" charset="0"/>
                <a:cs typeface="Times New Roman" panose="02020603050405020304" pitchFamily="18" charset="0"/>
              </a:rPr>
              <a:t>Tính</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toán</a:t>
            </a:r>
            <a:r>
              <a:rPr lang="en-US" sz="2000" b="0" i="0" dirty="0">
                <a:solidFill>
                  <a:srgbClr val="000000"/>
                </a:solidFill>
                <a:effectLst/>
                <a:latin typeface="Times New Roman" panose="02020603050405020304" pitchFamily="18" charset="0"/>
                <a:cs typeface="Times New Roman" panose="02020603050405020304" pitchFamily="18" charset="0"/>
              </a:rPr>
              <a:t> 1s encoder quay </a:t>
            </a:r>
            <a:r>
              <a:rPr lang="en-US" sz="2000" b="0" i="0" dirty="0" err="1">
                <a:solidFill>
                  <a:srgbClr val="000000"/>
                </a:solidFill>
                <a:effectLst/>
                <a:latin typeface="Times New Roman" panose="02020603050405020304" pitchFamily="18" charset="0"/>
                <a:cs typeface="Times New Roman" panose="02020603050405020304" pitchFamily="18" charset="0"/>
              </a:rPr>
              <a:t>được</a:t>
            </a:r>
            <a:r>
              <a:rPr lang="en-US" sz="2000" b="0" i="0" dirty="0">
                <a:solidFill>
                  <a:srgbClr val="000000"/>
                </a:solidFill>
                <a:effectLst/>
                <a:latin typeface="Times New Roman" panose="02020603050405020304" pitchFamily="18" charset="0"/>
                <a:cs typeface="Times New Roman" panose="02020603050405020304" pitchFamily="18" charset="0"/>
              </a:rPr>
              <a:t> bao </a:t>
            </a:r>
            <a:r>
              <a:rPr lang="en-US" sz="2000" b="0" i="0" dirty="0" err="1">
                <a:solidFill>
                  <a:srgbClr val="000000"/>
                </a:solidFill>
                <a:effectLst/>
                <a:latin typeface="Times New Roman" panose="02020603050405020304" pitchFamily="18" charset="0"/>
                <a:cs typeface="Times New Roman" panose="02020603050405020304" pitchFamily="18" charset="0"/>
              </a:rPr>
              <a:t>nhiêu</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vòng</a:t>
            </a:r>
            <a:r>
              <a:rPr lang="en-US" sz="2000" b="0" i="0" dirty="0">
                <a:solidFill>
                  <a:srgbClr val="000000"/>
                </a:solidFill>
                <a:effectLst/>
                <a:latin typeface="Times New Roman" panose="02020603050405020304" pitchFamily="18" charset="0"/>
                <a:cs typeface="Times New Roman" panose="02020603050405020304" pitchFamily="18" charset="0"/>
              </a:rPr>
              <a:t> </a:t>
            </a:r>
          </a:p>
          <a:p>
            <a:pPr algn="just"/>
            <a:endParaRPr lang="en-US" sz="2000" dirty="0">
              <a:solidFill>
                <a:srgbClr val="000000"/>
              </a:solidFill>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GIẢI: - </a:t>
            </a:r>
            <a:r>
              <a:rPr lang="en-US" sz="2000" b="0" i="0" dirty="0" err="1">
                <a:solidFill>
                  <a:srgbClr val="000000"/>
                </a:solidFill>
                <a:effectLst/>
                <a:latin typeface="Times New Roman" panose="02020603050405020304" pitchFamily="18" charset="0"/>
                <a:cs typeface="Times New Roman" panose="02020603050405020304" pitchFamily="18" charset="0"/>
              </a:rPr>
              <a:t>Đầu</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tiên</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để</a:t>
            </a:r>
            <a:r>
              <a:rPr lang="en-US" sz="2000" b="0" i="0" dirty="0">
                <a:solidFill>
                  <a:srgbClr val="000000"/>
                </a:solidFill>
                <a:effectLst/>
                <a:latin typeface="Times New Roman" panose="02020603050405020304" pitchFamily="18" charset="0"/>
                <a:cs typeface="Times New Roman" panose="02020603050405020304" pitchFamily="18" charset="0"/>
              </a:rPr>
              <a:t> encoder </a:t>
            </a:r>
            <a:r>
              <a:rPr lang="en-US" sz="2000" b="0" i="0" dirty="0" err="1">
                <a:solidFill>
                  <a:srgbClr val="000000"/>
                </a:solidFill>
                <a:effectLst/>
                <a:latin typeface="Times New Roman" panose="02020603050405020304" pitchFamily="18" charset="0"/>
                <a:cs typeface="Times New Roman" panose="02020603050405020304" pitchFamily="18" charset="0"/>
              </a:rPr>
              <a:t>chạy</a:t>
            </a:r>
            <a:r>
              <a:rPr lang="en-US" sz="2000" b="0" i="0" dirty="0">
                <a:solidFill>
                  <a:srgbClr val="000000"/>
                </a:solidFill>
                <a:effectLst/>
                <a:latin typeface="Times New Roman" panose="02020603050405020304" pitchFamily="18" charset="0"/>
                <a:cs typeface="Times New Roman" panose="02020603050405020304" pitchFamily="18" charset="0"/>
              </a:rPr>
              <a:t> 1s ra bao </a:t>
            </a:r>
            <a:r>
              <a:rPr lang="en-US" sz="2000" b="0" i="0" dirty="0" err="1">
                <a:solidFill>
                  <a:srgbClr val="000000"/>
                </a:solidFill>
                <a:effectLst/>
                <a:latin typeface="Times New Roman" panose="02020603050405020304" pitchFamily="18" charset="0"/>
                <a:cs typeface="Times New Roman" panose="02020603050405020304" pitchFamily="18" charset="0"/>
              </a:rPr>
              <a:t>nhiêu</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xung</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và</a:t>
            </a:r>
            <a:r>
              <a:rPr lang="en-US" sz="2000" b="0" i="0" dirty="0">
                <a:solidFill>
                  <a:srgbClr val="000000"/>
                </a:solidFill>
                <a:effectLst/>
                <a:latin typeface="Times New Roman" panose="02020603050405020304" pitchFamily="18" charset="0"/>
                <a:cs typeface="Times New Roman" panose="02020603050405020304" pitchFamily="18" charset="0"/>
              </a:rPr>
              <a:t> chu </a:t>
            </a:r>
            <a:r>
              <a:rPr lang="en-US" sz="2000" b="0" i="0" dirty="0" err="1">
                <a:solidFill>
                  <a:srgbClr val="000000"/>
                </a:solidFill>
                <a:effectLst/>
                <a:latin typeface="Times New Roman" panose="02020603050405020304" pitchFamily="18" charset="0"/>
                <a:cs typeface="Times New Roman" panose="02020603050405020304" pitchFamily="18" charset="0"/>
              </a:rPr>
              <a:t>kì</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lặp</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lại</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bằng</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cách</a:t>
            </a:r>
            <a:r>
              <a:rPr lang="en-US" sz="2000" b="0" i="0" dirty="0">
                <a:solidFill>
                  <a:srgbClr val="000000"/>
                </a:solidFill>
                <a:effectLst/>
                <a:latin typeface="Times New Roman" panose="02020603050405020304" pitchFamily="18" charset="0"/>
                <a:cs typeface="Times New Roman" panose="02020603050405020304" pitchFamily="18" charset="0"/>
              </a:rPr>
              <a:t> ( CV </a:t>
            </a:r>
            <a:r>
              <a:rPr lang="en-US" sz="2000" b="0" i="0" dirty="0" err="1">
                <a:solidFill>
                  <a:srgbClr val="000000"/>
                </a:solidFill>
                <a:effectLst/>
                <a:latin typeface="Times New Roman" panose="02020603050405020304" pitchFamily="18" charset="0"/>
                <a:cs typeface="Times New Roman" panose="02020603050405020304" pitchFamily="18" charset="0"/>
              </a:rPr>
              <a:t>để</a:t>
            </a:r>
            <a:r>
              <a:rPr lang="en-US" sz="2000" b="0" i="0" dirty="0">
                <a:solidFill>
                  <a:srgbClr val="000000"/>
                </a:solidFill>
                <a:effectLst/>
                <a:latin typeface="Times New Roman" panose="02020603050405020304" pitchFamily="18" charset="0"/>
                <a:cs typeface="Times New Roman" panose="02020603050405020304" pitchFamily="18" charset="0"/>
              </a:rPr>
              <a:t> 1S </a:t>
            </a:r>
            <a:r>
              <a:rPr lang="en-US" sz="2000" b="0" i="0" dirty="0" err="1">
                <a:solidFill>
                  <a:srgbClr val="000000"/>
                </a:solidFill>
                <a:effectLst/>
                <a:latin typeface="Times New Roman" panose="02020603050405020304" pitchFamily="18" charset="0"/>
                <a:cs typeface="Times New Roman" panose="02020603050405020304" pitchFamily="18" charset="0"/>
              </a:rPr>
              <a:t>tự</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động</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tác</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động</a:t>
            </a:r>
            <a:r>
              <a:rPr lang="en-US" sz="2000" b="0" i="0" dirty="0">
                <a:solidFill>
                  <a:srgbClr val="000000"/>
                </a:solidFill>
                <a:effectLst/>
                <a:latin typeface="Times New Roman" panose="02020603050405020304" pitchFamily="18" charset="0"/>
                <a:cs typeface="Times New Roman" panose="02020603050405020304" pitchFamily="18" charset="0"/>
              </a:rPr>
              <a:t> 1 </a:t>
            </a:r>
            <a:r>
              <a:rPr lang="en-US" sz="2000" b="0" i="0" dirty="0" err="1">
                <a:solidFill>
                  <a:srgbClr val="000000"/>
                </a:solidFill>
                <a:effectLst/>
                <a:latin typeface="Times New Roman" panose="02020603050405020304" pitchFamily="18" charset="0"/>
                <a:cs typeface="Times New Roman" panose="02020603050405020304" pitchFamily="18" charset="0"/>
              </a:rPr>
              <a:t>lần</a:t>
            </a:r>
            <a:r>
              <a:rPr lang="en-US" sz="2000" b="0" i="0" dirty="0">
                <a:solidFill>
                  <a:srgbClr val="000000"/>
                </a:solidFill>
                <a:effectLst/>
                <a:latin typeface="Times New Roman" panose="02020603050405020304" pitchFamily="18" charset="0"/>
                <a:cs typeface="Times New Roman" panose="02020603050405020304" pitchFamily="18" charset="0"/>
              </a:rPr>
              <a:t> , NEWCV </a:t>
            </a:r>
            <a:r>
              <a:rPr lang="en-US" sz="2000" b="0" i="0" dirty="0" err="1">
                <a:solidFill>
                  <a:srgbClr val="000000"/>
                </a:solidFill>
                <a:effectLst/>
                <a:latin typeface="Times New Roman" panose="02020603050405020304" pitchFamily="18" charset="0"/>
                <a:cs typeface="Times New Roman" panose="02020603050405020304" pitchFamily="18" charset="0"/>
              </a:rPr>
              <a:t>gắn</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giá</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trị</a:t>
            </a:r>
            <a:r>
              <a:rPr lang="en-US" sz="2000" b="0" i="0" dirty="0">
                <a:solidFill>
                  <a:srgbClr val="000000"/>
                </a:solidFill>
                <a:effectLst/>
                <a:latin typeface="Times New Roman" panose="02020603050405020304" pitchFamily="18" charset="0"/>
                <a:cs typeface="Times New Roman" panose="02020603050405020304" pitchFamily="18" charset="0"/>
              </a:rPr>
              <a:t> 0 ) </a:t>
            </a:r>
            <a:r>
              <a:rPr lang="en-US" sz="2000" b="0" i="0" dirty="0" err="1">
                <a:solidFill>
                  <a:srgbClr val="000000"/>
                </a:solidFill>
                <a:effectLst/>
                <a:latin typeface="Times New Roman" panose="02020603050405020304" pitchFamily="18" charset="0"/>
                <a:cs typeface="Times New Roman" panose="02020603050405020304" pitchFamily="18" charset="0"/>
              </a:rPr>
              <a:t>lúc</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này</a:t>
            </a:r>
            <a:r>
              <a:rPr lang="en-US" sz="2000" b="0" i="0" dirty="0">
                <a:solidFill>
                  <a:srgbClr val="000000"/>
                </a:solidFill>
                <a:effectLst/>
                <a:latin typeface="Times New Roman" panose="02020603050405020304" pitchFamily="18" charset="0"/>
                <a:cs typeface="Times New Roman" panose="02020603050405020304" pitchFamily="18" charset="0"/>
              </a:rPr>
              <a:t> 1s ta </a:t>
            </a:r>
            <a:r>
              <a:rPr lang="en-US" sz="2000" b="0" i="0" dirty="0" err="1">
                <a:solidFill>
                  <a:srgbClr val="000000"/>
                </a:solidFill>
                <a:effectLst/>
                <a:latin typeface="Times New Roman" panose="02020603050405020304" pitchFamily="18" charset="0"/>
                <a:cs typeface="Times New Roman" panose="02020603050405020304" pitchFamily="18" charset="0"/>
              </a:rPr>
              <a:t>đo</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được</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số</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xung</a:t>
            </a:r>
            <a:r>
              <a:rPr lang="en-US" sz="2000" b="0" i="0" dirty="0">
                <a:solidFill>
                  <a:srgbClr val="000000"/>
                </a:solidFill>
                <a:effectLst/>
                <a:latin typeface="Times New Roman" panose="02020603050405020304" pitchFamily="18" charset="0"/>
                <a:cs typeface="Times New Roman" panose="02020603050405020304" pitchFamily="18" charset="0"/>
              </a:rPr>
              <a:t> encoder quay </a:t>
            </a:r>
            <a:r>
              <a:rPr lang="en-US" sz="2000" b="0" i="0" dirty="0" err="1">
                <a:solidFill>
                  <a:srgbClr val="000000"/>
                </a:solidFill>
                <a:effectLst/>
                <a:latin typeface="Times New Roman" panose="02020603050405020304" pitchFamily="18" charset="0"/>
                <a:cs typeface="Times New Roman" panose="02020603050405020304" pitchFamily="18" charset="0"/>
              </a:rPr>
              <a:t>được</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sau</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đó</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lấy</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số</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xung</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đó</a:t>
            </a:r>
            <a:r>
              <a:rPr lang="en-US" sz="2000" b="0" i="0" dirty="0">
                <a:solidFill>
                  <a:srgbClr val="000000"/>
                </a:solidFill>
                <a:effectLst/>
                <a:latin typeface="Times New Roman" panose="02020603050405020304" pitchFamily="18" charset="0"/>
                <a:cs typeface="Times New Roman" panose="02020603050405020304" pitchFamily="18" charset="0"/>
              </a:rPr>
              <a:t> chia </a:t>
            </a:r>
            <a:r>
              <a:rPr lang="en-US" sz="2000" b="0" i="0" dirty="0" err="1">
                <a:solidFill>
                  <a:srgbClr val="000000"/>
                </a:solidFill>
                <a:effectLst/>
                <a:latin typeface="Times New Roman" panose="02020603050405020304" pitchFamily="18" charset="0"/>
                <a:cs typeface="Times New Roman" panose="02020603050405020304" pitchFamily="18" charset="0"/>
              </a:rPr>
              <a:t>cho</a:t>
            </a:r>
            <a:r>
              <a:rPr lang="en-US" sz="2000" b="0" i="0" dirty="0">
                <a:solidFill>
                  <a:srgbClr val="000000"/>
                </a:solidFill>
                <a:effectLst/>
                <a:latin typeface="Times New Roman" panose="02020603050405020304" pitchFamily="18" charset="0"/>
                <a:cs typeface="Times New Roman" panose="02020603050405020304" pitchFamily="18" charset="0"/>
              </a:rPr>
              <a:t> /1000 ta </a:t>
            </a:r>
            <a:r>
              <a:rPr lang="en-US" sz="2000" b="0" i="0" dirty="0" err="1">
                <a:solidFill>
                  <a:srgbClr val="000000"/>
                </a:solidFill>
                <a:effectLst/>
                <a:latin typeface="Times New Roman" panose="02020603050405020304" pitchFamily="18" charset="0"/>
                <a:cs typeface="Times New Roman" panose="02020603050405020304" pitchFamily="18" charset="0"/>
              </a:rPr>
              <a:t>được</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kết</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dirty="0" err="1">
                <a:solidFill>
                  <a:srgbClr val="000000"/>
                </a:solidFill>
                <a:effectLst/>
                <a:latin typeface="Times New Roman" panose="02020603050405020304" pitchFamily="18" charset="0"/>
                <a:cs typeface="Times New Roman" panose="02020603050405020304" pitchFamily="18" charset="0"/>
              </a:rPr>
              <a:t>quả</a:t>
            </a:r>
            <a:r>
              <a:rPr lang="en-US" sz="2000" b="0" i="0" dirty="0">
                <a:solidFill>
                  <a:srgbClr val="000000"/>
                </a:solidFill>
                <a:effectLst/>
                <a:latin typeface="Times New Roman" panose="02020603050405020304" pitchFamily="18" charset="0"/>
                <a:cs typeface="Times New Roman" panose="02020603050405020304" pitchFamily="18" charset="0"/>
              </a:rPr>
              <a:t> </a:t>
            </a:r>
            <a:endParaRPr lang="vi-VN" sz="2000" b="0" i="0" dirty="0">
              <a:solidFill>
                <a:srgbClr val="000000"/>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CA53BD6-72F9-44FC-88AF-9ED6BE935FB8}"/>
              </a:ext>
            </a:extLst>
          </p:cNvPr>
          <p:cNvPicPr>
            <a:picLocks noChangeAspect="1"/>
          </p:cNvPicPr>
          <p:nvPr/>
        </p:nvPicPr>
        <p:blipFill>
          <a:blip r:embed="rId2"/>
          <a:stretch>
            <a:fillRect/>
          </a:stretch>
        </p:blipFill>
        <p:spPr>
          <a:xfrm>
            <a:off x="4605028" y="2392011"/>
            <a:ext cx="7346538" cy="3934898"/>
          </a:xfrm>
          <a:prstGeom prst="rect">
            <a:avLst/>
          </a:prstGeom>
        </p:spPr>
      </p:pic>
      <p:pic>
        <p:nvPicPr>
          <p:cNvPr id="11" name="Picture 10" descr="Shape, rectangle&#10;&#10;Description automatically generated">
            <a:extLst>
              <a:ext uri="{FF2B5EF4-FFF2-40B4-BE49-F238E27FC236}">
                <a16:creationId xmlns:a16="http://schemas.microsoft.com/office/drawing/2014/main" id="{E05DF4CC-FE87-43D1-B9CB-D12AB5A00FFA}"/>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1C299BD9-4738-4414-96EC-1D380B8ED3AA}"/>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95F0E689-6C88-4DB2-89F9-E56928C22349}"/>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45308575-F00E-4411-95DC-B5AAA342B77E}"/>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1350470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402073" y="2363688"/>
            <a:ext cx="3962522" cy="3046988"/>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6: Tính toán tốc độ.</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BÀI 3 :</a:t>
            </a:r>
            <a:r>
              <a:rPr lang="en-US" sz="2400" b="0" i="0" dirty="0" err="1">
                <a:solidFill>
                  <a:srgbClr val="000000"/>
                </a:solidFill>
                <a:effectLst/>
                <a:latin typeface="Times New Roman" panose="02020603050405020304" pitchFamily="18" charset="0"/>
                <a:cs typeface="Times New Roman" panose="02020603050405020304" pitchFamily="18" charset="0"/>
              </a:rPr>
              <a:t>Tính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tốc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độ</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của</a:t>
            </a:r>
            <a:r>
              <a:rPr lang="en-US" sz="2400" b="0" i="0" dirty="0">
                <a:solidFill>
                  <a:srgbClr val="000000"/>
                </a:solidFill>
                <a:effectLst/>
                <a:latin typeface="Times New Roman" panose="02020603050405020304" pitchFamily="18" charset="0"/>
                <a:cs typeface="Times New Roman" panose="02020603050405020304" pitchFamily="18" charset="0"/>
              </a:rPr>
              <a:t> Encoder </a:t>
            </a:r>
            <a:r>
              <a:rPr lang="en-US" sz="2400" b="0" i="0" dirty="0" err="1">
                <a:solidFill>
                  <a:srgbClr val="000000"/>
                </a:solidFill>
                <a:effectLst/>
                <a:latin typeface="Times New Roman" panose="02020603050405020304" pitchFamily="18" charset="0"/>
                <a:cs typeface="Times New Roman" panose="02020603050405020304" pitchFamily="18" charset="0"/>
              </a:rPr>
              <a:t>trong</a:t>
            </a:r>
            <a:r>
              <a:rPr lang="en-US" sz="2400" b="0" i="0" dirty="0">
                <a:solidFill>
                  <a:srgbClr val="000000"/>
                </a:solidFill>
                <a:effectLst/>
                <a:latin typeface="Times New Roman" panose="02020603050405020304" pitchFamily="18" charset="0"/>
                <a:cs typeface="Times New Roman" panose="02020603050405020304" pitchFamily="18" charset="0"/>
              </a:rPr>
              <a:t> 1 </a:t>
            </a:r>
            <a:r>
              <a:rPr lang="en-US" sz="2400" b="0" i="0" dirty="0" err="1">
                <a:solidFill>
                  <a:srgbClr val="000000"/>
                </a:solidFill>
                <a:effectLst/>
                <a:latin typeface="Times New Roman" panose="02020603050405020304" pitchFamily="18" charset="0"/>
                <a:cs typeface="Times New Roman" panose="02020603050405020304" pitchFamily="18" charset="0"/>
              </a:rPr>
              <a:t>phút</a:t>
            </a:r>
            <a:r>
              <a:rPr lang="en-US" sz="2400" b="0" i="0" dirty="0">
                <a:solidFill>
                  <a:srgbClr val="000000"/>
                </a:solidFill>
                <a:effectLst/>
                <a:latin typeface="Times New Roman" panose="02020603050405020304" pitchFamily="18" charset="0"/>
                <a:cs typeface="Times New Roman" panose="02020603050405020304" pitchFamily="18" charset="0"/>
              </a:rPr>
              <a:t> </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GIẢI: - Ta </a:t>
            </a:r>
            <a:r>
              <a:rPr lang="en-US" sz="2400" b="0" i="0" dirty="0" err="1">
                <a:solidFill>
                  <a:srgbClr val="000000"/>
                </a:solidFill>
                <a:effectLst/>
                <a:latin typeface="Times New Roman" panose="02020603050405020304" pitchFamily="18" charset="0"/>
                <a:cs typeface="Times New Roman" panose="02020603050405020304" pitchFamily="18" charset="0"/>
              </a:rPr>
              <a:t>có</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kết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quả</a:t>
            </a:r>
            <a:r>
              <a:rPr lang="en-US" sz="2400" b="0" i="0" dirty="0">
                <a:solidFill>
                  <a:srgbClr val="000000"/>
                </a:solidFill>
                <a:effectLst/>
                <a:latin typeface="Times New Roman" panose="02020603050405020304" pitchFamily="18" charset="0"/>
                <a:cs typeface="Times New Roman" panose="02020603050405020304" pitchFamily="18" charset="0"/>
              </a:rPr>
              <a:t> 1s encoder quay </a:t>
            </a:r>
            <a:r>
              <a:rPr lang="en-US" sz="2400" b="0" i="0" dirty="0" err="1">
                <a:solidFill>
                  <a:srgbClr val="000000"/>
                </a:solidFill>
                <a:effectLst/>
                <a:latin typeface="Times New Roman" panose="02020603050405020304" pitchFamily="18" charset="0"/>
                <a:cs typeface="Times New Roman" panose="02020603050405020304" pitchFamily="18" charset="0"/>
              </a:rPr>
              <a:t>được</a:t>
            </a:r>
            <a:r>
              <a:rPr lang="en-US" sz="2400" b="0" i="0" dirty="0">
                <a:solidFill>
                  <a:srgbClr val="000000"/>
                </a:solidFill>
                <a:effectLst/>
                <a:latin typeface="Times New Roman" panose="02020603050405020304" pitchFamily="18" charset="0"/>
                <a:cs typeface="Times New Roman" panose="02020603050405020304" pitchFamily="18" charset="0"/>
              </a:rPr>
              <a:t> bao </a:t>
            </a:r>
            <a:r>
              <a:rPr lang="en-US" sz="2400" b="0" i="0" dirty="0" err="1">
                <a:solidFill>
                  <a:srgbClr val="000000"/>
                </a:solidFill>
                <a:effectLst/>
                <a:latin typeface="Times New Roman" panose="02020603050405020304" pitchFamily="18" charset="0"/>
                <a:cs typeface="Times New Roman" panose="02020603050405020304" pitchFamily="18" charset="0"/>
              </a:rPr>
              <a:t>nhiêu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vòng</a:t>
            </a:r>
            <a:r>
              <a:rPr lang="en-US" sz="2400" b="0" i="0" dirty="0">
                <a:solidFill>
                  <a:srgbClr val="000000"/>
                </a:solidFill>
                <a:effectLst/>
                <a:latin typeface="Times New Roman" panose="02020603050405020304" pitchFamily="18" charset="0"/>
                <a:cs typeface="Times New Roman" panose="02020603050405020304" pitchFamily="18" charset="0"/>
              </a:rPr>
              <a:t> *60 = </a:t>
            </a:r>
            <a:r>
              <a:rPr lang="en-US" sz="2400" b="0" i="0" dirty="0" err="1">
                <a:solidFill>
                  <a:srgbClr val="000000"/>
                </a:solidFill>
                <a:effectLst/>
                <a:latin typeface="Times New Roman" panose="02020603050405020304" pitchFamily="18" charset="0"/>
                <a:cs typeface="Times New Roman" panose="02020603050405020304" pitchFamily="18" charset="0"/>
              </a:rPr>
              <a:t>kết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quả</a:t>
            </a:r>
            <a:r>
              <a:rPr lang="en-US" sz="2400" b="0" i="0" dirty="0">
                <a:solidFill>
                  <a:srgbClr val="000000"/>
                </a:solidFill>
                <a:effectLst/>
                <a:latin typeface="Times New Roman" panose="02020603050405020304" pitchFamily="18" charset="0"/>
                <a:cs typeface="Times New Roman" panose="02020603050405020304" pitchFamily="18" charset="0"/>
              </a:rPr>
              <a:t> </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1" name="Picture 10" descr="Shape, rectangle&#10;&#10;Description automatically generated">
            <a:extLst>
              <a:ext uri="{FF2B5EF4-FFF2-40B4-BE49-F238E27FC236}">
                <a16:creationId xmlns:a16="http://schemas.microsoft.com/office/drawing/2014/main" id="{0A0567B5-8BCF-4216-B513-A50B1FEE844D}"/>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46BECE65-6DBA-401A-9B96-46321CD83A5D}"/>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3D82AE0A-C829-44A2-834E-01DBAD833043}"/>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2208C32B-4A36-42FA-A06D-C79ABEFB657E}"/>
              </a:ext>
            </a:extLst>
          </p:cNvPr>
          <p:cNvPicPr>
            <a:picLocks noChangeAspect="1"/>
          </p:cNvPicPr>
          <p:nvPr/>
        </p:nvPicPr>
        <p:blipFill>
          <a:blip r:embed="rId3"/>
          <a:stretch>
            <a:fillRect/>
          </a:stretch>
        </p:blipFill>
        <p:spPr>
          <a:xfrm>
            <a:off x="-1" y="1"/>
            <a:ext cx="3379305" cy="1227814"/>
          </a:xfrm>
          <a:prstGeom prst="rect">
            <a:avLst/>
          </a:prstGeom>
        </p:spPr>
      </p:pic>
    </p:spTree>
    <p:extLst>
      <p:ext uri="{BB962C8B-B14F-4D97-AF65-F5344CB8AC3E}">
        <p14:creationId xmlns:p14="http://schemas.microsoft.com/office/powerpoint/2010/main" val="2445974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B751FB-480A-494B-9252-5CFFBC87A9EA}"/>
              </a:ext>
            </a:extLst>
          </p:cNvPr>
          <p:cNvSpPr txBox="1"/>
          <p:nvPr/>
        </p:nvSpPr>
        <p:spPr>
          <a:xfrm>
            <a:off x="402073" y="2363688"/>
            <a:ext cx="11559018" cy="3046988"/>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6: Tính toán tốc độ.</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BÀI 3 : Khi </a:t>
            </a:r>
            <a:r>
              <a:rPr lang="en-US" sz="2400" b="0" i="0" dirty="0" err="1">
                <a:solidFill>
                  <a:srgbClr val="000000"/>
                </a:solidFill>
                <a:effectLst/>
                <a:latin typeface="Times New Roman" panose="02020603050405020304" pitchFamily="18" charset="0"/>
                <a:cs typeface="Times New Roman" panose="02020603050405020304" pitchFamily="18" charset="0"/>
              </a:rPr>
              <a:t>nhấn</a:t>
            </a:r>
            <a:r>
              <a:rPr lang="en-US" sz="2400" b="0" i="0" dirty="0">
                <a:solidFill>
                  <a:srgbClr val="000000"/>
                </a:solidFill>
                <a:effectLst/>
                <a:latin typeface="Times New Roman" panose="02020603050405020304" pitchFamily="18" charset="0"/>
                <a:cs typeface="Times New Roman" panose="02020603050405020304" pitchFamily="18" charset="0"/>
              </a:rPr>
              <a:t> start , bang </a:t>
            </a:r>
            <a:r>
              <a:rPr lang="en-US" sz="2400" b="0" i="0" dirty="0" err="1">
                <a:solidFill>
                  <a:srgbClr val="000000"/>
                </a:solidFill>
                <a:effectLst/>
                <a:latin typeface="Times New Roman" panose="02020603050405020304" pitchFamily="18" charset="0"/>
                <a:cs typeface="Times New Roman" panose="02020603050405020304" pitchFamily="18" charset="0"/>
              </a:rPr>
              <a:t>tải</a:t>
            </a:r>
            <a:r>
              <a:rPr lang="en-US" sz="2400" b="0" i="0" dirty="0">
                <a:solidFill>
                  <a:srgbClr val="000000"/>
                </a:solidFill>
                <a:effectLst/>
                <a:latin typeface="Times New Roman" panose="02020603050405020304" pitchFamily="18" charset="0"/>
                <a:cs typeface="Times New Roman" panose="02020603050405020304" pitchFamily="18" charset="0"/>
              </a:rPr>
              <a:t> quay di </a:t>
            </a:r>
            <a:r>
              <a:rPr lang="en-US" sz="2400" b="0" i="0" dirty="0" err="1">
                <a:solidFill>
                  <a:srgbClr val="000000"/>
                </a:solidFill>
                <a:effectLst/>
                <a:latin typeface="Times New Roman" panose="02020603050405020304" pitchFamily="18" charset="0"/>
                <a:cs typeface="Times New Roman" panose="02020603050405020304" pitchFamily="18" charset="0"/>
              </a:rPr>
              <a:t>chuyển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giấy</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vào</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lò</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cuộn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cứ</a:t>
            </a:r>
            <a:r>
              <a:rPr lang="en-US" sz="2400" b="0" i="0" dirty="0">
                <a:solidFill>
                  <a:srgbClr val="000000"/>
                </a:solidFill>
                <a:effectLst/>
                <a:latin typeface="Times New Roman" panose="02020603050405020304" pitchFamily="18" charset="0"/>
                <a:cs typeface="Times New Roman" panose="02020603050405020304" pitchFamily="18" charset="0"/>
              </a:rPr>
              <a:t> 1m </a:t>
            </a:r>
            <a:r>
              <a:rPr lang="en-US" sz="2400" b="0" i="0" dirty="0" err="1">
                <a:solidFill>
                  <a:srgbClr val="000000"/>
                </a:solidFill>
                <a:effectLst/>
                <a:latin typeface="Times New Roman" panose="02020603050405020304" pitchFamily="18" charset="0"/>
                <a:cs typeface="Times New Roman" panose="02020603050405020304" pitchFamily="18" charset="0"/>
              </a:rPr>
              <a:t>thì</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dừng</a:t>
            </a:r>
            <a:r>
              <a:rPr lang="en-US" sz="2400" b="0" i="0" dirty="0">
                <a:solidFill>
                  <a:srgbClr val="000000"/>
                </a:solidFill>
                <a:effectLst/>
                <a:latin typeface="Times New Roman" panose="02020603050405020304" pitchFamily="18" charset="0"/>
                <a:cs typeface="Times New Roman" panose="02020603050405020304" pitchFamily="18" charset="0"/>
              </a:rPr>
              <a:t> bang </a:t>
            </a:r>
            <a:r>
              <a:rPr lang="en-US" sz="2400" b="0" i="0" dirty="0" err="1">
                <a:solidFill>
                  <a:srgbClr val="000000"/>
                </a:solidFill>
                <a:effectLst/>
                <a:latin typeface="Times New Roman" panose="02020603050405020304" pitchFamily="18" charset="0"/>
                <a:cs typeface="Times New Roman" panose="02020603050405020304" pitchFamily="18" charset="0"/>
              </a:rPr>
              <a:t>tải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để</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xử</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lí</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giấy</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trong</a:t>
            </a:r>
            <a:r>
              <a:rPr lang="en-US" sz="2400" b="0" i="0" dirty="0">
                <a:solidFill>
                  <a:srgbClr val="000000"/>
                </a:solidFill>
                <a:effectLst/>
                <a:latin typeface="Times New Roman" panose="02020603050405020304" pitchFamily="18" charset="0"/>
                <a:cs typeface="Times New Roman" panose="02020603050405020304" pitchFamily="18" charset="0"/>
              </a:rPr>
              <a:t> 5s , </a:t>
            </a:r>
            <a:r>
              <a:rPr lang="en-US" sz="2400" b="0" i="0" dirty="0" err="1">
                <a:solidFill>
                  <a:srgbClr val="000000"/>
                </a:solidFill>
                <a:effectLst/>
                <a:latin typeface="Times New Roman" panose="02020603050405020304" pitchFamily="18" charset="0"/>
                <a:cs typeface="Times New Roman" panose="02020603050405020304" pitchFamily="18" charset="0"/>
              </a:rPr>
              <a:t>sau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đó</a:t>
            </a:r>
            <a:r>
              <a:rPr lang="en-US" sz="2400" b="0" i="0" dirty="0">
                <a:solidFill>
                  <a:srgbClr val="000000"/>
                </a:solidFill>
                <a:effectLst/>
                <a:latin typeface="Times New Roman" panose="02020603050405020304" pitchFamily="18" charset="0"/>
                <a:cs typeface="Times New Roman" panose="02020603050405020304" pitchFamily="18" charset="0"/>
              </a:rPr>
              <a:t> chu </a:t>
            </a:r>
            <a:r>
              <a:rPr lang="en-US" sz="2400" b="0" i="0" dirty="0" err="1">
                <a:solidFill>
                  <a:srgbClr val="000000"/>
                </a:solidFill>
                <a:effectLst/>
                <a:latin typeface="Times New Roman" panose="02020603050405020304" pitchFamily="18" charset="0"/>
                <a:cs typeface="Times New Roman" panose="02020603050405020304" pitchFamily="18" charset="0"/>
              </a:rPr>
              <a:t>trình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lặ</a:t>
            </a:r>
            <a:r>
              <a:rPr lang="en-US" sz="2400" dirty="0" err="1">
                <a:solidFill>
                  <a:srgbClr val="000000"/>
                </a:solidFill>
                <a:latin typeface="Times New Roman" panose="02020603050405020304" pitchFamily="18" charset="0"/>
                <a:cs typeface="Times New Roman" panose="02020603050405020304" pitchFamily="18" charset="0"/>
              </a:rPr>
              <a:t>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lại</a:t>
            </a:r>
            <a:r>
              <a:rPr lang="en-US" sz="2400" dirty="0">
                <a:solidFill>
                  <a:srgbClr val="000000"/>
                </a:solidFill>
                <a:latin typeface="Times New Roman" panose="02020603050405020304" pitchFamily="18" charset="0"/>
                <a:cs typeface="Times New Roman" panose="02020603050405020304" pitchFamily="18" charset="0"/>
              </a:rPr>
              <a:t> .</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biết</a:t>
            </a:r>
            <a:r>
              <a:rPr lang="en-US" sz="2400" b="0" i="0" dirty="0">
                <a:solidFill>
                  <a:srgbClr val="000000"/>
                </a:solidFill>
                <a:effectLst/>
                <a:latin typeface="Times New Roman" panose="02020603050405020304" pitchFamily="18" charset="0"/>
                <a:cs typeface="Times New Roman" panose="02020603050405020304" pitchFamily="18" charset="0"/>
              </a:rPr>
              <a:t> encoder </a:t>
            </a:r>
            <a:r>
              <a:rPr lang="en-US" sz="2400" b="0" i="0" dirty="0" err="1">
                <a:solidFill>
                  <a:srgbClr val="000000"/>
                </a:solidFill>
                <a:effectLst/>
                <a:latin typeface="Times New Roman" panose="02020603050405020304" pitchFamily="18" charset="0"/>
                <a:cs typeface="Times New Roman" panose="02020603050405020304" pitchFamily="18" charset="0"/>
              </a:rPr>
              <a:t>c</a:t>
            </a:r>
            <a:r>
              <a:rPr lang="en-US" sz="2400" dirty="0" err="1">
                <a:solidFill>
                  <a:srgbClr val="000000"/>
                </a:solidFill>
                <a:latin typeface="Times New Roman" panose="02020603050405020304" pitchFamily="18" charset="0"/>
                <a:cs typeface="Times New Roman" panose="02020603050405020304" pitchFamily="18" charset="0"/>
              </a:rPr>
              <a:t>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dải</a:t>
            </a:r>
            <a:r>
              <a:rPr lang="en-US" sz="2400" dirty="0">
                <a:solidFill>
                  <a:srgbClr val="000000"/>
                </a:solidFill>
                <a:latin typeface="Times New Roman" panose="02020603050405020304" pitchFamily="18" charset="0"/>
                <a:cs typeface="Times New Roman" panose="02020603050405020304" pitchFamily="18" charset="0"/>
              </a:rPr>
              <a:t> 1000 </a:t>
            </a:r>
            <a:r>
              <a:rPr lang="en-US" sz="2400" dirty="0" err="1">
                <a:solidFill>
                  <a:srgbClr val="000000"/>
                </a:solidFill>
                <a:latin typeface="Times New Roman" panose="02020603050405020304" pitchFamily="18" charset="0"/>
                <a:cs typeface="Times New Roman" panose="02020603050405020304" pitchFamily="18" charset="0"/>
              </a:rPr>
              <a:t>xung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vòng</a:t>
            </a:r>
            <a:r>
              <a:rPr lang="en-US" sz="2400" dirty="0">
                <a:solidFill>
                  <a:srgbClr val="000000"/>
                </a:solidFill>
                <a:latin typeface="Times New Roman" panose="02020603050405020304" pitchFamily="18" charset="0"/>
                <a:cs typeface="Times New Roman" panose="02020603050405020304" pitchFamily="18" charset="0"/>
              </a:rPr>
              <a:t> .</a:t>
            </a:r>
          </a:p>
          <a:p>
            <a:pPr marL="342900" indent="-342900" algn="just">
              <a:buFontTx/>
              <a:buChar char="-"/>
            </a:pPr>
            <a:r>
              <a:rPr lang="en-US" sz="2400" dirty="0" smtClean="0">
                <a:solidFill>
                  <a:srgbClr val="000000"/>
                </a:solidFill>
                <a:latin typeface="Times New Roman" panose="02020603050405020304" pitchFamily="18" charset="0"/>
                <a:cs typeface="Times New Roman" panose="02020603050405020304" pitchFamily="18" charset="0"/>
              </a:rPr>
              <a:t>1 </a:t>
            </a:r>
            <a:r>
              <a:rPr lang="en-US" sz="2400" dirty="0" err="1">
                <a:solidFill>
                  <a:srgbClr val="000000"/>
                </a:solidFill>
                <a:latin typeface="Times New Roman" panose="02020603050405020304" pitchFamily="18" charset="0"/>
                <a:cs typeface="Times New Roman" panose="02020603050405020304" pitchFamily="18" charset="0"/>
              </a:rPr>
              <a:t>vòng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smtClean="0">
                <a:solidFill>
                  <a:srgbClr val="000000"/>
                </a:solidFill>
                <a:latin typeface="Times New Roman" panose="02020603050405020304" pitchFamily="18" charset="0"/>
                <a:cs typeface="Times New Roman" panose="02020603050405020304" pitchFamily="18" charset="0"/>
              </a:rPr>
              <a:t>dc </a:t>
            </a:r>
            <a:r>
              <a:rPr lang="en-US" sz="2400" dirty="0">
                <a:solidFill>
                  <a:srgbClr val="000000"/>
                </a:solidFill>
                <a:latin typeface="Times New Roman" panose="02020603050405020304" pitchFamily="18" charset="0"/>
                <a:cs typeface="Times New Roman" panose="02020603050405020304" pitchFamily="18" charset="0"/>
              </a:rPr>
              <a:t>100 </a:t>
            </a:r>
            <a:r>
              <a:rPr lang="en-US" sz="2400" dirty="0" smtClean="0">
                <a:solidFill>
                  <a:srgbClr val="000000"/>
                </a:solidFill>
                <a:latin typeface="Times New Roman" panose="02020603050405020304" pitchFamily="18" charset="0"/>
                <a:cs typeface="Times New Roman" panose="02020603050405020304" pitchFamily="18" charset="0"/>
              </a:rPr>
              <a:t>mm</a:t>
            </a:r>
          </a:p>
          <a:p>
            <a:pPr marL="342900" indent="-342900" algn="just">
              <a:buFontTx/>
              <a:buChar char="-"/>
            </a:pPr>
            <a:r>
              <a:rPr lang="en-US" sz="2400" b="0" i="0" dirty="0" err="1" smtClean="0">
                <a:solidFill>
                  <a:srgbClr val="000000"/>
                </a:solidFill>
                <a:effectLst/>
                <a:latin typeface="Times New Roman" panose="02020603050405020304" pitchFamily="18" charset="0"/>
                <a:cs typeface="Times New Roman" panose="02020603050405020304" pitchFamily="18" charset="0"/>
              </a:rPr>
              <a:t>Tỷ</a:t>
            </a:r>
            <a:r>
              <a:rPr lang="en-US" sz="2400" b="0" i="0" dirty="0" smtClean="0">
                <a:solidFill>
                  <a:srgbClr val="000000"/>
                </a:solidFill>
                <a:effectLst/>
                <a:latin typeface="Times New Roman" panose="02020603050405020304" pitchFamily="18" charset="0"/>
                <a:cs typeface="Times New Roman" panose="02020603050405020304" pitchFamily="18" charset="0"/>
              </a:rPr>
              <a:t> </a:t>
            </a:r>
            <a:r>
              <a:rPr lang="en-US" sz="2400" b="0" i="0" dirty="0" err="1" smtClean="0">
                <a:solidFill>
                  <a:srgbClr val="000000"/>
                </a:solidFill>
                <a:effectLst/>
                <a:latin typeface="Times New Roman" panose="02020603050405020304" pitchFamily="18" charset="0"/>
                <a:cs typeface="Times New Roman" panose="02020603050405020304" pitchFamily="18" charset="0"/>
              </a:rPr>
              <a:t>lệ</a:t>
            </a:r>
            <a:r>
              <a:rPr lang="en-US" sz="2400" b="0" i="0" dirty="0" smtClean="0">
                <a:solidFill>
                  <a:srgbClr val="000000"/>
                </a:solidFill>
                <a:effectLst/>
                <a:latin typeface="Times New Roman" panose="02020603050405020304" pitchFamily="18" charset="0"/>
                <a:cs typeface="Times New Roman" panose="02020603050405020304" pitchFamily="18" charset="0"/>
              </a:rPr>
              <a:t> encoder-dc 3-1</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endParaRPr lang="en-US" sz="2400" dirty="0">
              <a:solidFill>
                <a:srgbClr val="000000"/>
              </a:solidFill>
              <a:latin typeface="Times New Roman" panose="02020603050405020304" pitchFamily="18" charset="0"/>
              <a:cs typeface="Times New Roman" panose="02020603050405020304" pitchFamily="18" charset="0"/>
            </a:endParaRPr>
          </a:p>
        </p:txBody>
      </p:sp>
      <p:pic>
        <p:nvPicPr>
          <p:cNvPr id="11" name="Picture 10" descr="Shape, rectangle&#10;&#10;Description automatically generated">
            <a:extLst>
              <a:ext uri="{FF2B5EF4-FFF2-40B4-BE49-F238E27FC236}">
                <a16:creationId xmlns:a16="http://schemas.microsoft.com/office/drawing/2014/main" id="{76F5A4D9-59D0-4714-B410-395C2061F4A1}"/>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6E837D86-E2ED-4BAD-9446-88DF31361EE2}"/>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7405C874-B03D-49C4-A65C-7F929E56C2D5}"/>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01441385-04C4-4DF3-8FE5-A189E1BD9DDD}"/>
              </a:ext>
            </a:extLst>
          </p:cNvPr>
          <p:cNvPicPr>
            <a:picLocks noChangeAspect="1"/>
          </p:cNvPicPr>
          <p:nvPr/>
        </p:nvPicPr>
        <p:blipFill>
          <a:blip r:embed="rId3"/>
          <a:stretch>
            <a:fillRect/>
          </a:stretch>
        </p:blipFill>
        <p:spPr>
          <a:xfrm>
            <a:off x="-1" y="1"/>
            <a:ext cx="3379305" cy="1227814"/>
          </a:xfrm>
          <a:prstGeom prst="rect">
            <a:avLst/>
          </a:prstGeom>
        </p:spPr>
      </p:pic>
    </p:spTree>
    <p:extLst>
      <p:ext uri="{BB962C8B-B14F-4D97-AF65-F5344CB8AC3E}">
        <p14:creationId xmlns:p14="http://schemas.microsoft.com/office/powerpoint/2010/main" val="98668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C8A432-0EAD-4069-903A-ADDF5BDB92CC}"/>
              </a:ext>
            </a:extLst>
          </p:cNvPr>
          <p:cNvSpPr txBox="1"/>
          <p:nvPr/>
        </p:nvSpPr>
        <p:spPr>
          <a:xfrm>
            <a:off x="412382" y="1734583"/>
            <a:ext cx="11071659" cy="2308324"/>
          </a:xfrm>
          <a:prstGeom prst="rect">
            <a:avLst/>
          </a:prstGeom>
          <a:noFill/>
        </p:spPr>
        <p:txBody>
          <a:bodyPr wrap="square">
            <a:spAutoFit/>
          </a:bodyPr>
          <a:lstStyle/>
          <a:p>
            <a:pPr algn="l"/>
            <a:r>
              <a:rPr lang="vi-VN" sz="2400" b="1" i="0" dirty="0">
                <a:solidFill>
                  <a:schemeClr val="accent4">
                    <a:lumMod val="75000"/>
                  </a:schemeClr>
                </a:solidFill>
                <a:effectLst/>
                <a:latin typeface="Times New Roman" panose="02020603050405020304" pitchFamily="18" charset="0"/>
                <a:cs typeface="Times New Roman" panose="02020603050405020304" pitchFamily="18" charset="0"/>
              </a:rPr>
              <a:t>1. Encoder là gì?</a:t>
            </a:r>
            <a:endParaRPr lang="vi-VN" sz="2400" b="0" i="0" dirty="0">
              <a:solidFill>
                <a:schemeClr val="accent4">
                  <a:lumMod val="75000"/>
                </a:schemeClr>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Encoder hay còn gọi là bộ mã hóa, là một bộ cảm biến chuyển động cơ học tạo ra tín hiệu kỹ thuật số đáp ứng với chuyển động. Là một thiết bị cơ điện có khả năng làm biến đổi chuyển động thành tín hiệu số hoặc xung.</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Bộ mã hóa Encoder là một bộ phận rất quan trọng trong cấu tạo của máy CNC. Nó giúp đo và hiển thị các thông số về tốc độ của máy.</a:t>
            </a:r>
          </a:p>
        </p:txBody>
      </p:sp>
      <p:pic>
        <p:nvPicPr>
          <p:cNvPr id="11" name="Picture 10">
            <a:extLst>
              <a:ext uri="{FF2B5EF4-FFF2-40B4-BE49-F238E27FC236}">
                <a16:creationId xmlns:a16="http://schemas.microsoft.com/office/drawing/2014/main" id="{A3445D32-10A4-4185-B769-9B740EE6BABF}"/>
              </a:ext>
            </a:extLst>
          </p:cNvPr>
          <p:cNvPicPr>
            <a:picLocks noChangeAspect="1"/>
          </p:cNvPicPr>
          <p:nvPr/>
        </p:nvPicPr>
        <p:blipFill>
          <a:blip r:embed="rId2"/>
          <a:stretch>
            <a:fillRect/>
          </a:stretch>
        </p:blipFill>
        <p:spPr>
          <a:xfrm>
            <a:off x="3230216" y="3953018"/>
            <a:ext cx="7677150" cy="2705100"/>
          </a:xfrm>
          <a:prstGeom prst="rect">
            <a:avLst/>
          </a:prstGeom>
        </p:spPr>
      </p:pic>
      <p:pic>
        <p:nvPicPr>
          <p:cNvPr id="13" name="Picture 12" descr="Shape, rectangle&#10;&#10;Description automatically generated">
            <a:extLst>
              <a:ext uri="{FF2B5EF4-FFF2-40B4-BE49-F238E27FC236}">
                <a16:creationId xmlns:a16="http://schemas.microsoft.com/office/drawing/2014/main" id="{6F170F3C-9E48-4F7C-97FF-128F0540C494}"/>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DCC5AA29-5ECC-440B-B3FB-6736D422D806}"/>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6" name="TextBox 15">
            <a:extLst>
              <a:ext uri="{FF2B5EF4-FFF2-40B4-BE49-F238E27FC236}">
                <a16:creationId xmlns:a16="http://schemas.microsoft.com/office/drawing/2014/main" id="{53F135CD-17B7-4CC7-8CF2-4CC3FF0C03A2}"/>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7" name="Picture 16">
            <a:extLst>
              <a:ext uri="{FF2B5EF4-FFF2-40B4-BE49-F238E27FC236}">
                <a16:creationId xmlns:a16="http://schemas.microsoft.com/office/drawing/2014/main" id="{62913E9D-C3AF-4F97-AEE4-0AC8613F2294}"/>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381256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C8A432-0EAD-4069-903A-ADDF5BDB92CC}"/>
              </a:ext>
            </a:extLst>
          </p:cNvPr>
          <p:cNvSpPr txBox="1"/>
          <p:nvPr/>
        </p:nvSpPr>
        <p:spPr>
          <a:xfrm>
            <a:off x="412382" y="1734583"/>
            <a:ext cx="11071659" cy="461665"/>
          </a:xfrm>
          <a:prstGeom prst="rect">
            <a:avLst/>
          </a:prstGeom>
          <a:noFill/>
        </p:spPr>
        <p:txBody>
          <a:bodyPr wrap="square">
            <a:spAutoFit/>
          </a:bodyPr>
          <a:lstStyle/>
          <a:p>
            <a:pPr algn="l"/>
            <a:r>
              <a:rPr lang="en-US" sz="2400" b="1" i="0">
                <a:solidFill>
                  <a:schemeClr val="accent4">
                    <a:lumMod val="75000"/>
                  </a:schemeClr>
                </a:solidFill>
                <a:effectLst/>
                <a:latin typeface="Times New Roman" panose="02020603050405020304" pitchFamily="18" charset="0"/>
                <a:cs typeface="Times New Roman" panose="02020603050405020304" pitchFamily="18" charset="0"/>
              </a:rPr>
              <a:t>Ứng dụng</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3" name="Picture 12" descr="Shape, rectangle&#10;&#10;Description automatically generated">
            <a:extLst>
              <a:ext uri="{FF2B5EF4-FFF2-40B4-BE49-F238E27FC236}">
                <a16:creationId xmlns:a16="http://schemas.microsoft.com/office/drawing/2014/main" id="{6F170F3C-9E48-4F7C-97FF-128F0540C494}"/>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DCC5AA29-5ECC-440B-B3FB-6736D422D806}"/>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6" name="TextBox 15">
            <a:extLst>
              <a:ext uri="{FF2B5EF4-FFF2-40B4-BE49-F238E27FC236}">
                <a16:creationId xmlns:a16="http://schemas.microsoft.com/office/drawing/2014/main" id="{53F135CD-17B7-4CC7-8CF2-4CC3FF0C03A2}"/>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7" name="Picture 16">
            <a:extLst>
              <a:ext uri="{FF2B5EF4-FFF2-40B4-BE49-F238E27FC236}">
                <a16:creationId xmlns:a16="http://schemas.microsoft.com/office/drawing/2014/main" id="{62913E9D-C3AF-4F97-AEE4-0AC8613F2294}"/>
              </a:ext>
            </a:extLst>
          </p:cNvPr>
          <p:cNvPicPr>
            <a:picLocks noChangeAspect="1"/>
          </p:cNvPicPr>
          <p:nvPr/>
        </p:nvPicPr>
        <p:blipFill>
          <a:blip r:embed="rId3"/>
          <a:stretch>
            <a:fillRect/>
          </a:stretch>
        </p:blipFill>
        <p:spPr>
          <a:xfrm>
            <a:off x="-1" y="1"/>
            <a:ext cx="3379305" cy="1227814"/>
          </a:xfrm>
          <a:prstGeom prst="rect">
            <a:avLst/>
          </a:prstGeom>
        </p:spPr>
      </p:pic>
      <p:pic>
        <p:nvPicPr>
          <p:cNvPr id="5" name="Picture 4" descr="Diagram&#10;&#10;Description automatically generated">
            <a:extLst>
              <a:ext uri="{FF2B5EF4-FFF2-40B4-BE49-F238E27FC236}">
                <a16:creationId xmlns:a16="http://schemas.microsoft.com/office/drawing/2014/main" id="{B7574515-10B0-B5AF-FB5A-E61BCFE3EF78}"/>
              </a:ext>
            </a:extLst>
          </p:cNvPr>
          <p:cNvPicPr>
            <a:picLocks noChangeAspect="1"/>
          </p:cNvPicPr>
          <p:nvPr/>
        </p:nvPicPr>
        <p:blipFill>
          <a:blip r:embed="rId4"/>
          <a:stretch>
            <a:fillRect/>
          </a:stretch>
        </p:blipFill>
        <p:spPr>
          <a:xfrm>
            <a:off x="1955807" y="1671361"/>
            <a:ext cx="9594834" cy="5140090"/>
          </a:xfrm>
          <a:prstGeom prst="rect">
            <a:avLst/>
          </a:prstGeom>
        </p:spPr>
      </p:pic>
    </p:spTree>
    <p:extLst>
      <p:ext uri="{BB962C8B-B14F-4D97-AF65-F5344CB8AC3E}">
        <p14:creationId xmlns:p14="http://schemas.microsoft.com/office/powerpoint/2010/main" val="202758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C8A432-0EAD-4069-903A-ADDF5BDB92CC}"/>
              </a:ext>
            </a:extLst>
          </p:cNvPr>
          <p:cNvSpPr txBox="1"/>
          <p:nvPr/>
        </p:nvSpPr>
        <p:spPr>
          <a:xfrm>
            <a:off x="412382" y="1734583"/>
            <a:ext cx="11071659" cy="461665"/>
          </a:xfrm>
          <a:prstGeom prst="rect">
            <a:avLst/>
          </a:prstGeom>
          <a:noFill/>
        </p:spPr>
        <p:txBody>
          <a:bodyPr wrap="square">
            <a:spAutoFit/>
          </a:bodyPr>
          <a:lstStyle/>
          <a:p>
            <a:pPr algn="l"/>
            <a:r>
              <a:rPr lang="en-US" sz="2400" b="1" i="0">
                <a:solidFill>
                  <a:schemeClr val="accent4">
                    <a:lumMod val="75000"/>
                  </a:schemeClr>
                </a:solidFill>
                <a:effectLst/>
                <a:latin typeface="Times New Roman" panose="02020603050405020304" pitchFamily="18" charset="0"/>
                <a:cs typeface="Times New Roman" panose="02020603050405020304" pitchFamily="18" charset="0"/>
              </a:rPr>
              <a:t>Ứng dụng</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3" name="Picture 12" descr="Shape, rectangle&#10;&#10;Description automatically generated">
            <a:extLst>
              <a:ext uri="{FF2B5EF4-FFF2-40B4-BE49-F238E27FC236}">
                <a16:creationId xmlns:a16="http://schemas.microsoft.com/office/drawing/2014/main" id="{6F170F3C-9E48-4F7C-97FF-128F0540C494}"/>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DCC5AA29-5ECC-440B-B3FB-6736D422D806}"/>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6" name="TextBox 15">
            <a:extLst>
              <a:ext uri="{FF2B5EF4-FFF2-40B4-BE49-F238E27FC236}">
                <a16:creationId xmlns:a16="http://schemas.microsoft.com/office/drawing/2014/main" id="{53F135CD-17B7-4CC7-8CF2-4CC3FF0C03A2}"/>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7" name="Picture 16">
            <a:extLst>
              <a:ext uri="{FF2B5EF4-FFF2-40B4-BE49-F238E27FC236}">
                <a16:creationId xmlns:a16="http://schemas.microsoft.com/office/drawing/2014/main" id="{62913E9D-C3AF-4F97-AEE4-0AC8613F2294}"/>
              </a:ext>
            </a:extLst>
          </p:cNvPr>
          <p:cNvPicPr>
            <a:picLocks noChangeAspect="1"/>
          </p:cNvPicPr>
          <p:nvPr/>
        </p:nvPicPr>
        <p:blipFill>
          <a:blip r:embed="rId3"/>
          <a:stretch>
            <a:fillRect/>
          </a:stretch>
        </p:blipFill>
        <p:spPr>
          <a:xfrm>
            <a:off x="-1" y="1"/>
            <a:ext cx="3379305" cy="1227814"/>
          </a:xfrm>
          <a:prstGeom prst="rect">
            <a:avLst/>
          </a:prstGeom>
        </p:spPr>
      </p:pic>
      <p:pic>
        <p:nvPicPr>
          <p:cNvPr id="3" name="Picture 2" descr="A picture containing graphical user interface&#10;&#10;Description automatically generated">
            <a:extLst>
              <a:ext uri="{FF2B5EF4-FFF2-40B4-BE49-F238E27FC236}">
                <a16:creationId xmlns:a16="http://schemas.microsoft.com/office/drawing/2014/main" id="{30D41744-2618-BB1A-CAC5-BE7379BA47A8}"/>
              </a:ext>
            </a:extLst>
          </p:cNvPr>
          <p:cNvPicPr>
            <a:picLocks noChangeAspect="1"/>
          </p:cNvPicPr>
          <p:nvPr/>
        </p:nvPicPr>
        <p:blipFill>
          <a:blip r:embed="rId4"/>
          <a:stretch>
            <a:fillRect/>
          </a:stretch>
        </p:blipFill>
        <p:spPr>
          <a:xfrm>
            <a:off x="1933125" y="1748400"/>
            <a:ext cx="9177697" cy="4916623"/>
          </a:xfrm>
          <a:prstGeom prst="rect">
            <a:avLst/>
          </a:prstGeom>
        </p:spPr>
      </p:pic>
    </p:spTree>
    <p:extLst>
      <p:ext uri="{BB962C8B-B14F-4D97-AF65-F5344CB8AC3E}">
        <p14:creationId xmlns:p14="http://schemas.microsoft.com/office/powerpoint/2010/main" val="1113569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8EB6E9-5848-41B6-871E-A42192F1053B}"/>
              </a:ext>
            </a:extLst>
          </p:cNvPr>
          <p:cNvSpPr txBox="1"/>
          <p:nvPr/>
        </p:nvSpPr>
        <p:spPr>
          <a:xfrm>
            <a:off x="244963" y="2069103"/>
            <a:ext cx="6096000" cy="461665"/>
          </a:xfrm>
          <a:prstGeom prst="rect">
            <a:avLst/>
          </a:prstGeom>
          <a:noFill/>
        </p:spPr>
        <p:txBody>
          <a:bodyPr wrap="square">
            <a:spAutoFit/>
          </a:bodyPr>
          <a:lstStyle/>
          <a:p>
            <a:pPr algn="l"/>
            <a:r>
              <a:rPr lang="en-US" sz="2400" b="1" i="0" dirty="0">
                <a:solidFill>
                  <a:srgbClr val="000000"/>
                </a:solidFill>
                <a:effectLst/>
                <a:latin typeface="Times New Roman" panose="02020603050405020304" pitchFamily="18" charset="0"/>
                <a:cs typeface="Times New Roman" panose="02020603050405020304" pitchFamily="18" charset="0"/>
              </a:rPr>
              <a:t>2. </a:t>
            </a:r>
            <a:r>
              <a:rPr lang="en-US" sz="2400" b="1" i="0" dirty="0" err="1">
                <a:solidFill>
                  <a:srgbClr val="000000"/>
                </a:solidFill>
                <a:effectLst/>
                <a:latin typeface="Times New Roman" panose="02020603050405020304" pitchFamily="18" charset="0"/>
                <a:cs typeface="Times New Roman" panose="02020603050405020304" pitchFamily="18" charset="0"/>
              </a:rPr>
              <a:t>Cấu</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tạo</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của</a:t>
            </a:r>
            <a:r>
              <a:rPr lang="en-US" sz="2400" b="1" i="0" dirty="0">
                <a:solidFill>
                  <a:srgbClr val="000000"/>
                </a:solidFill>
                <a:effectLst/>
                <a:latin typeface="Times New Roman" panose="02020603050405020304" pitchFamily="18" charset="0"/>
                <a:cs typeface="Times New Roman" panose="02020603050405020304" pitchFamily="18" charset="0"/>
              </a:rPr>
              <a:t> encoder</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001BF47-0E81-4F21-8409-A4601702A1A2}"/>
              </a:ext>
            </a:extLst>
          </p:cNvPr>
          <p:cNvSpPr txBox="1"/>
          <p:nvPr/>
        </p:nvSpPr>
        <p:spPr>
          <a:xfrm>
            <a:off x="353463" y="2596157"/>
            <a:ext cx="4729019" cy="4154984"/>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Một đĩa quay có khoét lỗ gắn vào trục động cơ.</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vi-VN"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Một đèn Led dùng làm nguồn phát sáng.</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vi-VN"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Một mắt thu quang điện được sắp xếp thẳng hàng.</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vi-VN"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Bảng mạch điện giúp khuếch đại tín hiệu.</a:t>
            </a:r>
          </a:p>
        </p:txBody>
      </p:sp>
      <p:pic>
        <p:nvPicPr>
          <p:cNvPr id="13" name="Picture 12" descr="Shape, rectangle&#10;&#10;Description automatically generated">
            <a:extLst>
              <a:ext uri="{FF2B5EF4-FFF2-40B4-BE49-F238E27FC236}">
                <a16:creationId xmlns:a16="http://schemas.microsoft.com/office/drawing/2014/main" id="{074CFF9C-AD39-45FF-BCA2-B70EB2438715}"/>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5" name="TextBox 14">
            <a:extLst>
              <a:ext uri="{FF2B5EF4-FFF2-40B4-BE49-F238E27FC236}">
                <a16:creationId xmlns:a16="http://schemas.microsoft.com/office/drawing/2014/main" id="{FD10AE7C-EE3E-4CE1-BC09-FF00461AD0B4}"/>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6" name="TextBox 15">
            <a:extLst>
              <a:ext uri="{FF2B5EF4-FFF2-40B4-BE49-F238E27FC236}">
                <a16:creationId xmlns:a16="http://schemas.microsoft.com/office/drawing/2014/main" id="{4D3B33C3-3AB2-4F62-803B-DEE2E00E70D6}"/>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7" name="Picture 16">
            <a:extLst>
              <a:ext uri="{FF2B5EF4-FFF2-40B4-BE49-F238E27FC236}">
                <a16:creationId xmlns:a16="http://schemas.microsoft.com/office/drawing/2014/main" id="{2F3E8098-427F-4674-A4D8-D82EE8064600}"/>
              </a:ext>
            </a:extLst>
          </p:cNvPr>
          <p:cNvPicPr>
            <a:picLocks noChangeAspect="1"/>
          </p:cNvPicPr>
          <p:nvPr/>
        </p:nvPicPr>
        <p:blipFill>
          <a:blip r:embed="rId3"/>
          <a:stretch>
            <a:fillRect/>
          </a:stretch>
        </p:blipFill>
        <p:spPr>
          <a:xfrm>
            <a:off x="-1" y="1"/>
            <a:ext cx="3379305" cy="1227814"/>
          </a:xfrm>
          <a:prstGeom prst="rect">
            <a:avLst/>
          </a:prstGeom>
        </p:spPr>
      </p:pic>
      <p:pic>
        <p:nvPicPr>
          <p:cNvPr id="3" name="Picture 2" descr="Diagram&#10;&#10;Description automatically generated">
            <a:extLst>
              <a:ext uri="{FF2B5EF4-FFF2-40B4-BE49-F238E27FC236}">
                <a16:creationId xmlns:a16="http://schemas.microsoft.com/office/drawing/2014/main" id="{4E0D94B1-34BC-15A8-8754-25DDCD22FE09}"/>
              </a:ext>
            </a:extLst>
          </p:cNvPr>
          <p:cNvPicPr>
            <a:picLocks noChangeAspect="1"/>
          </p:cNvPicPr>
          <p:nvPr/>
        </p:nvPicPr>
        <p:blipFill>
          <a:blip r:embed="rId4"/>
          <a:stretch>
            <a:fillRect/>
          </a:stretch>
        </p:blipFill>
        <p:spPr>
          <a:xfrm>
            <a:off x="5191634" y="2699872"/>
            <a:ext cx="6891213" cy="3377601"/>
          </a:xfrm>
          <a:prstGeom prst="rect">
            <a:avLst/>
          </a:prstGeom>
        </p:spPr>
      </p:pic>
    </p:spTree>
    <p:extLst>
      <p:ext uri="{BB962C8B-B14F-4D97-AF65-F5344CB8AC3E}">
        <p14:creationId xmlns:p14="http://schemas.microsoft.com/office/powerpoint/2010/main" val="859911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AC5465C-A80F-460A-9730-DEF62E91DCF6}"/>
              </a:ext>
            </a:extLst>
          </p:cNvPr>
          <p:cNvPicPr>
            <a:picLocks noChangeAspect="1"/>
          </p:cNvPicPr>
          <p:nvPr/>
        </p:nvPicPr>
        <p:blipFill>
          <a:blip r:embed="rId2"/>
          <a:stretch>
            <a:fillRect/>
          </a:stretch>
        </p:blipFill>
        <p:spPr>
          <a:xfrm>
            <a:off x="4899747" y="2134367"/>
            <a:ext cx="3773199" cy="4616774"/>
          </a:xfrm>
          <a:prstGeom prst="rect">
            <a:avLst/>
          </a:prstGeom>
        </p:spPr>
      </p:pic>
      <p:sp>
        <p:nvSpPr>
          <p:cNvPr id="13" name="TextBox 12">
            <a:extLst>
              <a:ext uri="{FF2B5EF4-FFF2-40B4-BE49-F238E27FC236}">
                <a16:creationId xmlns:a16="http://schemas.microsoft.com/office/drawing/2014/main" id="{F592C857-50CF-4F8E-852A-1B55DBD4E04F}"/>
              </a:ext>
            </a:extLst>
          </p:cNvPr>
          <p:cNvSpPr txBox="1"/>
          <p:nvPr/>
        </p:nvSpPr>
        <p:spPr>
          <a:xfrm>
            <a:off x="388217" y="2992044"/>
            <a:ext cx="4729019" cy="3416320"/>
          </a:xfrm>
          <a:prstGeom prst="rect">
            <a:avLst/>
          </a:prstGeom>
          <a:noFill/>
        </p:spPr>
        <p:txBody>
          <a:bodyPr wrap="square">
            <a:spAutoFit/>
          </a:bodyPr>
          <a:lstStyle/>
          <a:p>
            <a:pPr marL="285750" indent="-285750" algn="just">
              <a:buFontTx/>
              <a:buChar char="-"/>
            </a:pP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Vòng</a:t>
            </a:r>
            <a:r>
              <a:rPr lang="en-US" sz="2400" dirty="0">
                <a:solidFill>
                  <a:srgbClr val="000000"/>
                </a:solidFill>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vi-VN"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r>
              <a:rPr lang="en-US" sz="2400" b="0" i="0" dirty="0">
                <a:solidFill>
                  <a:srgbClr val="000000"/>
                </a:solidFill>
                <a:effectLst/>
                <a:latin typeface="Times New Roman" panose="02020603050405020304" pitchFamily="18" charset="0"/>
                <a:cs typeface="Times New Roman" panose="02020603050405020304" pitchFamily="18" charset="0"/>
              </a:rPr>
              <a:t>Bao </a:t>
            </a:r>
            <a:r>
              <a:rPr lang="en-US" sz="2400" b="0" i="0" dirty="0" err="1">
                <a:solidFill>
                  <a:srgbClr val="000000"/>
                </a:solidFill>
                <a:effectLst/>
                <a:latin typeface="Times New Roman" panose="02020603050405020304" pitchFamily="18" charset="0"/>
                <a:cs typeface="Times New Roman" panose="02020603050405020304" pitchFamily="18" charset="0"/>
              </a:rPr>
              <a:t>nhiêu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đầu</a:t>
            </a:r>
            <a:r>
              <a:rPr lang="en-US" sz="2400" b="0" i="0" dirty="0">
                <a:solidFill>
                  <a:srgbClr val="000000"/>
                </a:solidFill>
                <a:effectLst/>
                <a:latin typeface="Times New Roman" panose="02020603050405020304" pitchFamily="18" charset="0"/>
                <a:cs typeface="Times New Roman" panose="02020603050405020304" pitchFamily="18" charset="0"/>
              </a:rPr>
              <a:t> ra </a:t>
            </a: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vi-VN"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r>
              <a:rPr lang="en-US" sz="2400" b="0" i="0" dirty="0" err="1">
                <a:solidFill>
                  <a:srgbClr val="000000"/>
                </a:solidFill>
                <a:effectLst/>
                <a:latin typeface="Times New Roman" panose="02020603050405020304" pitchFamily="18" charset="0"/>
                <a:cs typeface="Times New Roman" panose="02020603050405020304" pitchFamily="18" charset="0"/>
              </a:rPr>
              <a:t>Tốc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độ</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phản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hồi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endParaRPr lang="vi-VN"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r>
              <a:rPr lang="en-US" sz="2400" b="0" i="0" dirty="0" err="1">
                <a:solidFill>
                  <a:srgbClr val="000000"/>
                </a:solidFill>
                <a:effectLst/>
                <a:latin typeface="Times New Roman" panose="02020603050405020304" pitchFamily="18" charset="0"/>
                <a:cs typeface="Times New Roman" panose="02020603050405020304" pitchFamily="18" charset="0"/>
              </a:rPr>
              <a:t>Nguồn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cấp</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0000"/>
                </a:solidFill>
                <a:effectLst/>
                <a:latin typeface="Times New Roman" panose="02020603050405020304" pitchFamily="18" charset="0"/>
                <a:cs typeface="Times New Roman" panose="02020603050405020304" pitchFamily="18" charset="0"/>
              </a:rPr>
              <a:t> </a:t>
            </a:r>
          </a:p>
          <a:p>
            <a:pPr marL="285750" indent="-285750" algn="just">
              <a:buFontTx/>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Tx/>
              <a:buChar char="-"/>
            </a:pPr>
            <a:r>
              <a:rPr lang="en-US" sz="2400" dirty="0" err="1">
                <a:solidFill>
                  <a:srgbClr val="000000"/>
                </a:solidFill>
                <a:latin typeface="Times New Roman" panose="02020603050405020304" pitchFamily="18" charset="0"/>
                <a:cs typeface="Times New Roman" panose="02020603050405020304" pitchFamily="18" charset="0"/>
              </a:rPr>
              <a:t>Loại</a:t>
            </a:r>
            <a:r>
              <a:rPr lang="en-US" sz="2400" dirty="0">
                <a:solidFill>
                  <a:srgbClr val="000000"/>
                </a:solidFill>
                <a:latin typeface="Times New Roman" panose="02020603050405020304" pitchFamily="18" charset="0"/>
                <a:cs typeface="Times New Roman" panose="02020603050405020304" pitchFamily="18" charset="0"/>
              </a:rPr>
              <a:t> NPN , PNP .</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D44383E-6F1A-431E-AF09-009A2F5C2B02}"/>
              </a:ext>
            </a:extLst>
          </p:cNvPr>
          <p:cNvSpPr txBox="1"/>
          <p:nvPr/>
        </p:nvSpPr>
        <p:spPr>
          <a:xfrm>
            <a:off x="306004" y="2353255"/>
            <a:ext cx="6096000" cy="461665"/>
          </a:xfrm>
          <a:prstGeom prst="rect">
            <a:avLst/>
          </a:prstGeom>
          <a:noFill/>
        </p:spPr>
        <p:txBody>
          <a:bodyPr wrap="square">
            <a:spAutoFit/>
          </a:bodyPr>
          <a:lstStyle/>
          <a:p>
            <a:pPr algn="l"/>
            <a:r>
              <a:rPr lang="en-US" sz="2400" b="1" dirty="0">
                <a:solidFill>
                  <a:srgbClr val="000000"/>
                </a:solidFill>
                <a:latin typeface="Times New Roman" panose="02020603050405020304" pitchFamily="18" charset="0"/>
                <a:cs typeface="Times New Roman" panose="02020603050405020304" pitchFamily="18" charset="0"/>
              </a:rPr>
              <a:t>3</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Thông</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số</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cần</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quan</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tâm</a:t>
            </a:r>
            <a:r>
              <a:rPr lang="en-US" sz="2400" b="1" i="0" dirty="0">
                <a:solidFill>
                  <a:srgbClr val="000000"/>
                </a:solidFill>
                <a:effectLst/>
                <a:latin typeface="Times New Roman" panose="02020603050405020304" pitchFamily="18" charset="0"/>
                <a:cs typeface="Times New Roman" panose="02020603050405020304" pitchFamily="18" charset="0"/>
              </a:rPr>
              <a:t> </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2" name="Picture 11" descr="Shape, rectangle&#10;&#10;Description automatically generated">
            <a:extLst>
              <a:ext uri="{FF2B5EF4-FFF2-40B4-BE49-F238E27FC236}">
                <a16:creationId xmlns:a16="http://schemas.microsoft.com/office/drawing/2014/main" id="{DFF16269-9BFF-47FC-971C-11FC573CF194}"/>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C08E478F-5680-4F88-9A03-E7A06D647BEB}"/>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6" name="TextBox 15">
            <a:extLst>
              <a:ext uri="{FF2B5EF4-FFF2-40B4-BE49-F238E27FC236}">
                <a16:creationId xmlns:a16="http://schemas.microsoft.com/office/drawing/2014/main" id="{3C8107C3-D0B6-42B7-8540-D59125703147}"/>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7" name="Picture 16">
            <a:extLst>
              <a:ext uri="{FF2B5EF4-FFF2-40B4-BE49-F238E27FC236}">
                <a16:creationId xmlns:a16="http://schemas.microsoft.com/office/drawing/2014/main" id="{CD3A87DF-43F2-4499-96DC-A15273E28F57}"/>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4156239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 rectangle&#10;&#10;Description automatically generated">
            <a:extLst>
              <a:ext uri="{FF2B5EF4-FFF2-40B4-BE49-F238E27FC236}">
                <a16:creationId xmlns:a16="http://schemas.microsoft.com/office/drawing/2014/main" id="{DFF16269-9BFF-47FC-971C-11FC573CF194}"/>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C08E478F-5680-4F88-9A03-E7A06D647BEB}"/>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6" name="TextBox 15">
            <a:extLst>
              <a:ext uri="{FF2B5EF4-FFF2-40B4-BE49-F238E27FC236}">
                <a16:creationId xmlns:a16="http://schemas.microsoft.com/office/drawing/2014/main" id="{3C8107C3-D0B6-42B7-8540-D59125703147}"/>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7" name="Picture 16">
            <a:extLst>
              <a:ext uri="{FF2B5EF4-FFF2-40B4-BE49-F238E27FC236}">
                <a16:creationId xmlns:a16="http://schemas.microsoft.com/office/drawing/2014/main" id="{CD3A87DF-43F2-4499-96DC-A15273E28F57}"/>
              </a:ext>
            </a:extLst>
          </p:cNvPr>
          <p:cNvPicPr>
            <a:picLocks noChangeAspect="1"/>
          </p:cNvPicPr>
          <p:nvPr/>
        </p:nvPicPr>
        <p:blipFill>
          <a:blip r:embed="rId3"/>
          <a:stretch>
            <a:fillRect/>
          </a:stretch>
        </p:blipFill>
        <p:spPr>
          <a:xfrm>
            <a:off x="-1" y="1"/>
            <a:ext cx="3379305" cy="1227814"/>
          </a:xfrm>
          <a:prstGeom prst="rect">
            <a:avLst/>
          </a:prstGeom>
        </p:spPr>
      </p:pic>
      <p:sp>
        <p:nvSpPr>
          <p:cNvPr id="18" name="TextBox 17">
            <a:extLst>
              <a:ext uri="{FF2B5EF4-FFF2-40B4-BE49-F238E27FC236}">
                <a16:creationId xmlns:a16="http://schemas.microsoft.com/office/drawing/2014/main" id="{04DC0262-2D82-E0DE-06C7-B2A23D83CD6E}"/>
              </a:ext>
            </a:extLst>
          </p:cNvPr>
          <p:cNvSpPr txBox="1"/>
          <p:nvPr/>
        </p:nvSpPr>
        <p:spPr>
          <a:xfrm>
            <a:off x="436515" y="1694366"/>
            <a:ext cx="7968651" cy="684803"/>
          </a:xfrm>
          <a:prstGeom prst="rect">
            <a:avLst/>
          </a:prstGeom>
          <a:noFill/>
        </p:spPr>
        <p:txBody>
          <a:bodyPr wrap="square">
            <a:spAutoFit/>
          </a:bodyPr>
          <a:lstStyle/>
          <a:p>
            <a:pPr marL="342900" lvl="0" indent="-342900" algn="l">
              <a:spcAft>
                <a:spcPts val="300"/>
              </a:spcAft>
              <a:buFont typeface="Symbol" panose="05050102010706020507" pitchFamily="18" charset="2"/>
              <a:buChar char=""/>
            </a:pPr>
            <a:r>
              <a:rPr lang="en-US" sz="1800" b="0">
                <a:effectLst/>
                <a:latin typeface="Times New Roman" panose="02020603050405020304" pitchFamily="18" charset="0"/>
                <a:ea typeface="Times New Roman" panose="02020603050405020304" pitchFamily="18" charset="0"/>
                <a:cs typeface="Times New Roman" panose="02020603050405020304" pitchFamily="18" charset="0"/>
              </a:rPr>
              <a:t> Encoder tương đối (Incremental Encoder)</a:t>
            </a:r>
            <a:endParaRPr lang="en-US" sz="1800" b="1">
              <a:effectLst/>
              <a:latin typeface="VNI-Times"/>
              <a:ea typeface="Times New Roman" panose="02020603050405020304" pitchFamily="18" charset="0"/>
              <a:cs typeface="Times New Roman" panose="02020603050405020304" pitchFamily="18" charset="0"/>
            </a:endParaRPr>
          </a:p>
          <a:p>
            <a:pPr marL="571500" algn="l">
              <a:spcAft>
                <a:spcPts val="300"/>
              </a:spcAft>
            </a:pPr>
            <a:r>
              <a:rPr lang="en-US" sz="1800" b="0">
                <a:effectLst/>
                <a:latin typeface="Times New Roman" panose="02020603050405020304" pitchFamily="18" charset="0"/>
                <a:ea typeface="Times New Roman" panose="02020603050405020304" pitchFamily="18" charset="0"/>
                <a:cs typeface="Times New Roman" panose="02020603050405020304" pitchFamily="18" charset="0"/>
              </a:rPr>
              <a:t>Dùng 2 thành phần xung lệch pha 90</a:t>
            </a:r>
            <a:r>
              <a:rPr lang="en-US" sz="1800" b="0" baseline="30000">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1800" b="0">
                <a:effectLst/>
                <a:latin typeface="Times New Roman" panose="02020603050405020304" pitchFamily="18" charset="0"/>
                <a:ea typeface="Times New Roman" panose="02020603050405020304" pitchFamily="18" charset="0"/>
                <a:cs typeface="Times New Roman" panose="02020603050405020304" pitchFamily="18" charset="0"/>
              </a:rPr>
              <a:t> để xác định vị trí và chiều quay</a:t>
            </a:r>
            <a:endParaRPr lang="en-US" sz="1800" b="1">
              <a:effectLst/>
              <a:latin typeface="VNI-Times"/>
              <a:ea typeface="Times New Roman" panose="02020603050405020304" pitchFamily="18" charset="0"/>
              <a:cs typeface="Times New Roman" panose="02020603050405020304" pitchFamily="18" charset="0"/>
            </a:endParaRPr>
          </a:p>
        </p:txBody>
      </p:sp>
      <p:pic>
        <p:nvPicPr>
          <p:cNvPr id="1026" name="Picture 7">
            <a:extLst>
              <a:ext uri="{FF2B5EF4-FFF2-40B4-BE49-F238E27FC236}">
                <a16:creationId xmlns:a16="http://schemas.microsoft.com/office/drawing/2014/main" id="{7041B59F-85C1-D244-D28A-CD6A6C373E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1041" y="2633138"/>
            <a:ext cx="5191609" cy="165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8">
            <a:extLst>
              <a:ext uri="{FF2B5EF4-FFF2-40B4-BE49-F238E27FC236}">
                <a16:creationId xmlns:a16="http://schemas.microsoft.com/office/drawing/2014/main" id="{93A88E76-95AE-92C5-4AAF-25B5BCC22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9304" y="4554136"/>
            <a:ext cx="5544156" cy="192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6649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99620C6-30AB-48A7-A2CF-07C1DB68D3F6}"/>
              </a:ext>
            </a:extLst>
          </p:cNvPr>
          <p:cNvPicPr>
            <a:picLocks noChangeAspect="1"/>
          </p:cNvPicPr>
          <p:nvPr/>
        </p:nvPicPr>
        <p:blipFill>
          <a:blip r:embed="rId2"/>
          <a:stretch>
            <a:fillRect/>
          </a:stretch>
        </p:blipFill>
        <p:spPr>
          <a:xfrm>
            <a:off x="3620654" y="2211161"/>
            <a:ext cx="8418945" cy="4142013"/>
          </a:xfrm>
          <a:prstGeom prst="rect">
            <a:avLst/>
          </a:prstGeom>
        </p:spPr>
      </p:pic>
      <p:sp>
        <p:nvSpPr>
          <p:cNvPr id="12" name="TextBox 11">
            <a:extLst>
              <a:ext uri="{FF2B5EF4-FFF2-40B4-BE49-F238E27FC236}">
                <a16:creationId xmlns:a16="http://schemas.microsoft.com/office/drawing/2014/main" id="{05ADF335-490C-420F-B6FC-228D38BDBEDA}"/>
              </a:ext>
            </a:extLst>
          </p:cNvPr>
          <p:cNvSpPr txBox="1"/>
          <p:nvPr/>
        </p:nvSpPr>
        <p:spPr>
          <a:xfrm>
            <a:off x="332508" y="2844360"/>
            <a:ext cx="6096000" cy="461665"/>
          </a:xfrm>
          <a:prstGeom prst="rect">
            <a:avLst/>
          </a:prstGeom>
          <a:noFill/>
        </p:spPr>
        <p:txBody>
          <a:bodyPr wrap="square">
            <a:spAutoFit/>
          </a:bodyPr>
          <a:lstStyle/>
          <a:p>
            <a:pPr algn="l"/>
            <a:r>
              <a:rPr lang="en-US" sz="2400" b="1" i="0" dirty="0">
                <a:solidFill>
                  <a:srgbClr val="000000"/>
                </a:solidFill>
                <a:effectLst/>
                <a:latin typeface="Times New Roman" panose="02020603050405020304" pitchFamily="18" charset="0"/>
                <a:cs typeface="Times New Roman" panose="02020603050405020304" pitchFamily="18" charset="0"/>
              </a:rPr>
              <a:t>5. </a:t>
            </a:r>
            <a:r>
              <a:rPr lang="en-US" sz="2400" b="1" i="0" dirty="0" err="1">
                <a:solidFill>
                  <a:srgbClr val="000000"/>
                </a:solidFill>
                <a:effectLst/>
                <a:latin typeface="Times New Roman" panose="02020603050405020304" pitchFamily="18" charset="0"/>
                <a:cs typeface="Times New Roman" panose="02020603050405020304" pitchFamily="18" charset="0"/>
              </a:rPr>
              <a:t>Sơ</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đồ</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đấu</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nối</a:t>
            </a:r>
            <a:r>
              <a:rPr lang="en-US" sz="2400" b="1" i="0" dirty="0">
                <a:solidFill>
                  <a:srgbClr val="000000"/>
                </a:solidFill>
                <a:effectLst/>
                <a:latin typeface="Times New Roman" panose="02020603050405020304" pitchFamily="18" charset="0"/>
                <a:cs typeface="Times New Roman" panose="02020603050405020304" pitchFamily="18" charset="0"/>
              </a:rPr>
              <a:t> </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1" name="Picture 10" descr="Shape, rectangle&#10;&#10;Description automatically generated">
            <a:extLst>
              <a:ext uri="{FF2B5EF4-FFF2-40B4-BE49-F238E27FC236}">
                <a16:creationId xmlns:a16="http://schemas.microsoft.com/office/drawing/2014/main" id="{EDBD2834-DBDE-4721-990A-A61DAFA3A947}"/>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3F08A314-65AA-4E65-B9BB-7C864D96362D}"/>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E6356E70-63DE-4E97-8FF9-AF9A9896D8BB}"/>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6DA65445-0E66-415C-8435-D070F651E87A}"/>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29933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1EC2B07-A0B6-4BAC-AC42-0DF3909F2FFE}"/>
              </a:ext>
            </a:extLst>
          </p:cNvPr>
          <p:cNvSpPr txBox="1"/>
          <p:nvPr/>
        </p:nvSpPr>
        <p:spPr>
          <a:xfrm>
            <a:off x="583498" y="2057400"/>
            <a:ext cx="11489233" cy="4524315"/>
          </a:xfrm>
          <a:prstGeom prst="rect">
            <a:avLst/>
          </a:prstGeom>
          <a:noFill/>
        </p:spPr>
        <p:txBody>
          <a:bodyPr wrap="square">
            <a:spAutoFit/>
          </a:bodyPr>
          <a:lstStyle/>
          <a:p>
            <a:pPr algn="l"/>
            <a:r>
              <a:rPr lang="vi-VN" sz="2400" b="1" i="0" dirty="0">
                <a:solidFill>
                  <a:schemeClr val="accent4">
                    <a:lumMod val="75000"/>
                  </a:schemeClr>
                </a:solidFill>
                <a:effectLst/>
                <a:latin typeface="Times New Roman" panose="02020603050405020304" pitchFamily="18" charset="0"/>
                <a:cs typeface="Times New Roman" panose="02020603050405020304" pitchFamily="18" charset="0"/>
              </a:rPr>
              <a:t>5. Bộ đếm HSC trong tiaportal</a:t>
            </a:r>
            <a:endParaRPr lang="vi-VN" sz="2400" b="0" i="0" dirty="0">
              <a:solidFill>
                <a:schemeClr val="accent4">
                  <a:lumMod val="75000"/>
                </a:schemeClr>
              </a:solidFill>
              <a:effectLst/>
              <a:latin typeface="Times New Roman" panose="02020603050405020304" pitchFamily="18" charset="0"/>
              <a:cs typeface="Times New Roman" panose="02020603050405020304" pitchFamily="18" charset="0"/>
            </a:endParaRPr>
          </a:p>
          <a:p>
            <a:pPr algn="just"/>
            <a:r>
              <a:rPr lang="vi-VN" sz="2400" b="0" i="0" dirty="0">
                <a:solidFill>
                  <a:srgbClr val="000000"/>
                </a:solidFill>
                <a:effectLst/>
                <a:latin typeface="Times New Roman" panose="02020603050405020304" pitchFamily="18" charset="0"/>
                <a:cs typeface="Times New Roman" panose="02020603050405020304" pitchFamily="18" charset="0"/>
              </a:rPr>
              <a:t>Nếu như sự kiện đầu vào xảy ra có thời gian thực thi chậm so với các khối OB thi người dùng có thể sử dụng các bộ đếm thông thường đếm lên, đếm xuống, đếm lên và đếm xuống (CTU, CTD, CTUD ). Tuy nhiên những sự kiện xảy ra có thơi gian thực thi nhanh hơn các khối OB thì người dùng cần phải sử dụng bộ đếm tốc độ cao HSC cho thiết bị. Sau đây mình xin giới thiệu lệnh đọc xung tốc độ cao HSC và cách thức lập trình.</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a:t>
            </a:r>
            <a:r>
              <a:rPr lang="en-US" sz="2400" dirty="0">
                <a:solidFill>
                  <a:srgbClr val="000000"/>
                </a:solidFill>
                <a:latin typeface="Times New Roman" panose="02020603050405020304" pitchFamily="18" charset="0"/>
                <a:cs typeface="Times New Roman" panose="02020603050405020304" pitchFamily="18" charset="0"/>
              </a:rPr>
              <a:t>1</a:t>
            </a:r>
            <a:r>
              <a:rPr lang="vi-VN" sz="2400" b="0" i="0" dirty="0">
                <a:solidFill>
                  <a:srgbClr val="000000"/>
                </a:solidFill>
                <a:effectLst/>
                <a:latin typeface="Times New Roman" panose="02020603050405020304" pitchFamily="18" charset="0"/>
                <a:cs typeface="Times New Roman" panose="02020603050405020304" pitchFamily="18" charset="0"/>
              </a:rPr>
              <a:t>: Kích hoạt chức năng HSC1 trong Tia.</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a:t>
            </a:r>
            <a:r>
              <a:rPr lang="en-US" sz="2400" dirty="0">
                <a:solidFill>
                  <a:srgbClr val="000000"/>
                </a:solidFill>
                <a:latin typeface="Times New Roman" panose="02020603050405020304" pitchFamily="18" charset="0"/>
                <a:cs typeface="Times New Roman" panose="02020603050405020304" pitchFamily="18" charset="0"/>
              </a:rPr>
              <a:t>2</a:t>
            </a:r>
            <a:r>
              <a:rPr lang="vi-VN" sz="2400" b="0" i="0" dirty="0">
                <a:solidFill>
                  <a:srgbClr val="000000"/>
                </a:solidFill>
                <a:effectLst/>
                <a:latin typeface="Times New Roman" panose="02020603050405020304" pitchFamily="18" charset="0"/>
                <a:cs typeface="Times New Roman" panose="02020603050405020304" pitchFamily="18" charset="0"/>
              </a:rPr>
              <a:t>: Chỉnh tốc độ đọc của đầu vào thành micro.</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3: Cấu hình bộ đếm theo tần số là một giây.</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4: </a:t>
            </a:r>
            <a:r>
              <a:rPr lang="en-US" sz="2400" b="0" i="0" dirty="0" err="1">
                <a:solidFill>
                  <a:srgbClr val="000000"/>
                </a:solidFill>
                <a:effectLst/>
                <a:latin typeface="Times New Roman" panose="02020603050405020304" pitchFamily="18" charset="0"/>
                <a:cs typeface="Times New Roman" panose="02020603050405020304" pitchFamily="18" charset="0"/>
              </a:rPr>
              <a:t>Cấu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hình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I0.0 </a:t>
            </a:r>
            <a:r>
              <a:rPr lang="en-US" sz="2400" b="0" i="0" dirty="0" err="1">
                <a:solidFill>
                  <a:srgbClr val="000000"/>
                </a:solidFill>
                <a:effectLst/>
                <a:latin typeface="Times New Roman" panose="02020603050405020304" pitchFamily="18" charset="0"/>
                <a:cs typeface="Times New Roman" panose="02020603050405020304" pitchFamily="18" charset="0"/>
              </a:rPr>
              <a:t>nhận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từ</a:t>
            </a:r>
            <a:r>
              <a:rPr lang="en-US" sz="2400" b="0" i="0" dirty="0">
                <a:solidFill>
                  <a:srgbClr val="000000"/>
                </a:solidFill>
                <a:effectLst/>
                <a:latin typeface="Times New Roman" panose="02020603050405020304" pitchFamily="18" charset="0"/>
                <a:cs typeface="Times New Roman" panose="02020603050405020304" pitchFamily="18" charset="0"/>
              </a:rPr>
              <a:t> Encoder</a:t>
            </a:r>
            <a:r>
              <a:rPr lang="vi-VN" sz="2400" b="0" i="0" dirty="0">
                <a:solidFill>
                  <a:srgbClr val="000000"/>
                </a:solidFill>
                <a:effectLst/>
                <a:latin typeface="Times New Roman" panose="02020603050405020304" pitchFamily="18" charset="0"/>
                <a:cs typeface="Times New Roman" panose="02020603050405020304" pitchFamily="18" charset="0"/>
              </a:rPr>
              <a:t>.</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5: Kéo khối hàm HSC ra OB main.</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6: Tính toán tốc độ.</a:t>
            </a:r>
          </a:p>
        </p:txBody>
      </p:sp>
      <p:pic>
        <p:nvPicPr>
          <p:cNvPr id="12" name="Picture 11" descr="Shape, rectangle&#10;&#10;Description automatically generated">
            <a:extLst>
              <a:ext uri="{FF2B5EF4-FFF2-40B4-BE49-F238E27FC236}">
                <a16:creationId xmlns:a16="http://schemas.microsoft.com/office/drawing/2014/main" id="{BE03B80D-9CCF-4EC8-A5A3-2CC1744CA0F3}"/>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3599B974-EFA4-40E4-92E3-08902E9CB248}"/>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C191CA50-3209-47E3-B664-F89F96E1E4DE}"/>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27BB1175-6E6D-4ECC-BB00-DF4D25924309}"/>
              </a:ext>
            </a:extLst>
          </p:cNvPr>
          <p:cNvPicPr>
            <a:picLocks noChangeAspect="1"/>
          </p:cNvPicPr>
          <p:nvPr/>
        </p:nvPicPr>
        <p:blipFill>
          <a:blip r:embed="rId3"/>
          <a:stretch>
            <a:fillRect/>
          </a:stretch>
        </p:blipFill>
        <p:spPr>
          <a:xfrm>
            <a:off x="-1" y="1"/>
            <a:ext cx="3379305" cy="1227814"/>
          </a:xfrm>
          <a:prstGeom prst="rect">
            <a:avLst/>
          </a:prstGeom>
        </p:spPr>
      </p:pic>
    </p:spTree>
    <p:extLst>
      <p:ext uri="{BB962C8B-B14F-4D97-AF65-F5344CB8AC3E}">
        <p14:creationId xmlns:p14="http://schemas.microsoft.com/office/powerpoint/2010/main" val="1026960349"/>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emplate>TM02900722[[fn=Ion Boardroom]]</Template>
  <TotalTime>797</TotalTime>
  <Words>1309</Words>
  <Application>Microsoft Office PowerPoint</Application>
  <PresentationFormat>Widescreen</PresentationFormat>
  <Paragraphs>118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Franklin Gothic Demi Cond</vt:lpstr>
      <vt:lpstr>Franklin Gothic Medium</vt:lpstr>
      <vt:lpstr>Symbol</vt:lpstr>
      <vt:lpstr>Times New Roman</vt:lpstr>
      <vt:lpstr>VNI-Times</vt:lpstr>
      <vt:lpstr>Wingdings</vt:lpstr>
      <vt:lpstr>JuxtaposeVTI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Duy Binh</dc:creator>
  <cp:lastModifiedBy>Admins</cp:lastModifiedBy>
  <cp:revision>8</cp:revision>
  <dcterms:created xsi:type="dcterms:W3CDTF">2022-01-26T10:07:13Z</dcterms:created>
  <dcterms:modified xsi:type="dcterms:W3CDTF">2023-05-24T14:22:38Z</dcterms:modified>
</cp:coreProperties>
</file>